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86" r:id="rId2"/>
  </p:sldMasterIdLst>
  <p:notesMasterIdLst>
    <p:notesMasterId r:id="rId27"/>
  </p:notesMasterIdLst>
  <p:sldIdLst>
    <p:sldId id="256" r:id="rId3"/>
    <p:sldId id="284" r:id="rId4"/>
    <p:sldId id="293" r:id="rId5"/>
    <p:sldId id="326" r:id="rId6"/>
    <p:sldId id="363" r:id="rId7"/>
    <p:sldId id="290" r:id="rId8"/>
    <p:sldId id="364" r:id="rId9"/>
    <p:sldId id="365" r:id="rId10"/>
    <p:sldId id="378" r:id="rId11"/>
    <p:sldId id="379" r:id="rId12"/>
    <p:sldId id="291" r:id="rId13"/>
    <p:sldId id="369" r:id="rId14"/>
    <p:sldId id="370" r:id="rId15"/>
    <p:sldId id="371" r:id="rId16"/>
    <p:sldId id="372" r:id="rId17"/>
    <p:sldId id="373" r:id="rId18"/>
    <p:sldId id="380" r:id="rId19"/>
    <p:sldId id="328" r:id="rId20"/>
    <p:sldId id="374" r:id="rId21"/>
    <p:sldId id="376" r:id="rId22"/>
    <p:sldId id="377" r:id="rId23"/>
    <p:sldId id="375" r:id="rId24"/>
    <p:sldId id="381" r:id="rId25"/>
    <p:sldId id="282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92553" autoAdjust="0"/>
  </p:normalViewPr>
  <p:slideViewPr>
    <p:cSldViewPr>
      <p:cViewPr>
        <p:scale>
          <a:sx n="53" d="100"/>
          <a:sy n="53" d="100"/>
        </p:scale>
        <p:origin x="-1716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05/09/2017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5580063" y="2276475"/>
            <a:ext cx="3168650" cy="3065463"/>
            <a:chOff x="3035" y="1570"/>
            <a:chExt cx="2204" cy="2158"/>
          </a:xfrm>
        </p:grpSpPr>
        <p:pic>
          <p:nvPicPr>
            <p:cNvPr id="6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solidFill>
                    <a:prstClr val="black"/>
                  </a:solidFill>
                  <a:latin typeface="Verdana" pitchFamily="34" charset="0"/>
                </a:rPr>
                <a:t>Eskerrik asko!!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82637"/>
            <a:ext cx="7772400" cy="2187675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263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209107"/>
            <a:ext cx="802716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802716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947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F952-DEB4-4628-9148-1FA6329BAFC3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05/09/2017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1682-C07D-4789-A0B6-44DAA6D4145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88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412776"/>
            <a:ext cx="82809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3965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658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684213" y="1651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8975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05/09/2017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5580063" y="2276475"/>
            <a:ext cx="3168650" cy="3065463"/>
            <a:chOff x="3035" y="1570"/>
            <a:chExt cx="2204" cy="2158"/>
          </a:xfrm>
        </p:grpSpPr>
        <p:pic>
          <p:nvPicPr>
            <p:cNvPr id="6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973273"/>
            <a:ext cx="4896544" cy="2606403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5184576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59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122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9552" y="1412776"/>
            <a:ext cx="8064895" cy="43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4BACC6">
                  <a:lumMod val="50000"/>
                </a:srgb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rgbClr val="4BACC6">
                  <a:lumMod val="75000"/>
                </a:srgb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rgbClr val="4BACC6">
                  <a:lumMod val="50000"/>
                </a:srgb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rgbClr val="4BACC6">
                  <a:lumMod val="75000"/>
                </a:srgb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rgbClr val="4BACC6">
                  <a:lumMod val="75000"/>
                </a:srgb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8975" y="18864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rgbClr val="4BACC6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9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59631" y="215441"/>
            <a:ext cx="7540327" cy="1066130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 hasCustomPrompt="1"/>
          </p:nvPr>
        </p:nvSpPr>
        <p:spPr bwMode="auto">
          <a:xfrm>
            <a:off x="755576" y="1501899"/>
            <a:ext cx="79208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Wingdings" pitchFamily="2" charset="2"/>
              <a:buChar char="ü"/>
              <a:defRPr baseline="0"/>
            </a:lvl1pPr>
          </a:lstStyle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 err="1" smtClean="0">
                <a:latin typeface="Arial Unicode MS" pitchFamily="34" charset="-128"/>
              </a:rPr>
              <a:t>Ideia</a:t>
            </a:r>
            <a:r>
              <a:rPr lang="es-ES" dirty="0" smtClean="0">
                <a:latin typeface="Arial Unicode MS" pitchFamily="34" charset="-128"/>
              </a:rPr>
              <a:t> </a:t>
            </a:r>
            <a:r>
              <a:rPr lang="es-ES" dirty="0" err="1" smtClean="0">
                <a:latin typeface="Arial Unicode MS" pitchFamily="34" charset="-128"/>
              </a:rPr>
              <a:t>nagusia</a:t>
            </a:r>
            <a:r>
              <a:rPr lang="es-ES" dirty="0" smtClean="0">
                <a:latin typeface="Arial Unicode MS" pitchFamily="34" charset="-128"/>
              </a:rPr>
              <a:t> </a:t>
            </a:r>
            <a:r>
              <a:rPr lang="es-ES" dirty="0">
                <a:latin typeface="Arial Unicode MS" pitchFamily="34" charset="-128"/>
              </a:rPr>
              <a:t>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721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5" r:id="rId5"/>
    <p:sldLayoutId id="214748387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67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akidetza.euskadi.eus/contenidos/informacion/cevime_infac_2016/eu_def/adjuntos/INFAC_Vol_24_n_3_biosimilarrak.pd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hyperlink" Target="http://www.osakidetza.euskadi.eus/contenidos/informacion/cevime_infac_2017/eu_def/adjuntos/INFAC-25-Lib-5_zk_intsulinen_eguneratzea.pdf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929309"/>
            <a:ext cx="7628384" cy="3795836"/>
          </a:xfrm>
        </p:spPr>
        <p:txBody>
          <a:bodyPr/>
          <a:lstStyle/>
          <a:p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" sz="4000" b="1" dirty="0"/>
              <a:t>INTSULINEN </a:t>
            </a:r>
            <a:r>
              <a:rPr lang="es-ES" sz="4000" b="1" dirty="0" smtClean="0"/>
              <a:t>EGUNERATZEA</a:t>
            </a:r>
            <a:r>
              <a:rPr lang="es-ES_tradnl" sz="4200" dirty="0" smtClean="0">
                <a:solidFill>
                  <a:schemeClr val="tx2"/>
                </a:solidFill>
              </a:rPr>
              <a:t/>
            </a:r>
            <a:br>
              <a:rPr lang="es-ES_tradnl" sz="4200" dirty="0" smtClean="0">
                <a:solidFill>
                  <a:schemeClr val="tx2"/>
                </a:solidFill>
              </a:rPr>
            </a:br>
            <a:r>
              <a:rPr lang="es-ES_tradnl" sz="40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ES_tradnl" sz="4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s-ES_tradnl" sz="3600" dirty="0"/>
              <a:t>25 </a:t>
            </a:r>
            <a:r>
              <a:rPr lang="es-ES_tradnl" sz="3600" dirty="0" err="1"/>
              <a:t>Lib</a:t>
            </a:r>
            <a:r>
              <a:rPr lang="es-ES_tradnl" sz="3600" dirty="0"/>
              <a:t>, </a:t>
            </a:r>
            <a:r>
              <a:rPr lang="es-ES_tradnl" sz="3600" dirty="0" smtClean="0"/>
              <a:t>3 </a:t>
            </a:r>
            <a:r>
              <a:rPr lang="es-ES_tradnl" sz="3600" dirty="0" err="1"/>
              <a:t>Zk</a:t>
            </a:r>
            <a:r>
              <a:rPr lang="es-ES_tradnl" sz="3600" dirty="0"/>
              <a:t>. </a:t>
            </a:r>
            <a:r>
              <a:rPr lang="es-ES_tradnl" sz="3600" dirty="0" smtClean="0"/>
              <a:t>2017</a:t>
            </a:r>
            <a:endParaRPr lang="es-ES" sz="36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331640" cy="276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s-ES" sz="4000" b="1" dirty="0"/>
              <a:t>Intsulinen </a:t>
            </a:r>
            <a:r>
              <a:rPr lang="es-ES" sz="4000" b="1" dirty="0" err="1"/>
              <a:t>ezaugarriak</a:t>
            </a:r>
            <a:r>
              <a:rPr lang="es-ES" sz="4000" b="1" dirty="0"/>
              <a:t> </a:t>
            </a:r>
            <a:endParaRPr lang="es-ES" sz="40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359049"/>
            <a:ext cx="7077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844824"/>
            <a:ext cx="709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/>
          <a:lstStyle/>
          <a:p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Intsulina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motak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2894" y="1259088"/>
            <a:ext cx="84249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INTSULINA  PRANDIALAK</a:t>
            </a:r>
            <a:r>
              <a:rPr lang="es-ES" sz="2000" b="1" dirty="0" smtClean="0">
                <a:latin typeface="Arial Unicode MS" pitchFamily="34" charset="-128"/>
              </a:rPr>
              <a:t>: </a:t>
            </a:r>
            <a:r>
              <a:rPr lang="es-ES" sz="2000" dirty="0" err="1" smtClean="0">
                <a:latin typeface="Arial Unicode MS" pitchFamily="34" charset="-128"/>
              </a:rPr>
              <a:t>erregularra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lispro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aspart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smtClean="0">
                <a:latin typeface="Arial Unicode MS" pitchFamily="34" charset="-128"/>
              </a:rPr>
              <a:t>eta </a:t>
            </a:r>
            <a:r>
              <a:rPr lang="es-ES" sz="2000" dirty="0" err="1" smtClean="0">
                <a:latin typeface="Arial Unicode MS" pitchFamily="34" charset="-128"/>
              </a:rPr>
              <a:t>glulisina</a:t>
            </a:r>
            <a:endParaRPr lang="es-ES" sz="2000" b="1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Analogoen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eragina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azkarrago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hasten</a:t>
            </a:r>
            <a:r>
              <a:rPr lang="es-ES" sz="2000" dirty="0">
                <a:latin typeface="Arial Unicode MS" pitchFamily="34" charset="-128"/>
              </a:rPr>
              <a:t> da (10-15 </a:t>
            </a:r>
            <a:r>
              <a:rPr lang="es-ES" sz="2000" dirty="0" err="1">
                <a:latin typeface="Arial Unicode MS" pitchFamily="34" charset="-128"/>
              </a:rPr>
              <a:t>minututan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giza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azkarren</a:t>
            </a:r>
            <a:r>
              <a:rPr lang="es-ES" sz="2000" dirty="0">
                <a:latin typeface="Arial Unicode MS" pitchFamily="34" charset="-128"/>
              </a:rPr>
              <a:t> 30 </a:t>
            </a:r>
            <a:r>
              <a:rPr lang="es-ES" sz="2000" dirty="0" err="1">
                <a:latin typeface="Arial Unicode MS" pitchFamily="34" charset="-128"/>
              </a:rPr>
              <a:t>minutuen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aldean</a:t>
            </a:r>
            <a:r>
              <a:rPr lang="es-ES" sz="2000" dirty="0">
                <a:latin typeface="Arial Unicode MS" pitchFamily="34" charset="-128"/>
              </a:rPr>
              <a:t>), eta </a:t>
            </a:r>
            <a:r>
              <a:rPr lang="es-ES" sz="2000" dirty="0" err="1">
                <a:latin typeface="Arial Unicode MS" pitchFamily="34" charset="-128"/>
              </a:rPr>
              <a:t>gutxiago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irauten</a:t>
            </a:r>
            <a:r>
              <a:rPr lang="es-ES" sz="2000" dirty="0">
                <a:latin typeface="Arial Unicode MS" pitchFamily="34" charset="-128"/>
              </a:rPr>
              <a:t> du.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Otorduen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aurretik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ondoren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aukera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ematen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dutenez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gero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eragin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azkarreko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analogook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giza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arrunt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bidezko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tratamendua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baino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onuragarriagoak</a:t>
            </a:r>
            <a:r>
              <a:rPr lang="es-ES" sz="2000" dirty="0">
                <a:latin typeface="Arial Unicode MS" pitchFamily="34" charset="-128"/>
              </a:rPr>
              <a:t> izan </a:t>
            </a:r>
            <a:r>
              <a:rPr lang="es-ES" sz="2000" dirty="0" err="1">
                <a:latin typeface="Arial Unicode MS" pitchFamily="34" charset="-128"/>
              </a:rPr>
              <a:t>litezke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otorduen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ordutegiak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moldatu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behar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dituzten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kasuan</a:t>
            </a:r>
            <a:r>
              <a:rPr lang="es-ES" sz="2000" dirty="0">
                <a:latin typeface="Arial Unicode MS" pitchFamily="34" charset="-128"/>
              </a:rPr>
              <a:t>. </a:t>
            </a:r>
            <a:endParaRPr lang="es-ES" sz="2000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Analogo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hauek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berdinak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eraginkortasunari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segurtasunari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dagokionez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Hobe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>
                <a:latin typeface="Arial Unicode MS" pitchFamily="34" charset="-128"/>
              </a:rPr>
              <a:t>da </a:t>
            </a:r>
            <a:r>
              <a:rPr lang="es-ES" sz="2000" dirty="0" err="1">
                <a:latin typeface="Arial Unicode MS" pitchFamily="34" charset="-128"/>
              </a:rPr>
              <a:t>pazientearen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lehentasunak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errespetatzea</a:t>
            </a:r>
            <a:r>
              <a:rPr lang="es-ES" sz="2000" dirty="0">
                <a:latin typeface="Arial Unicode MS" pitchFamily="34" charset="-128"/>
              </a:rPr>
              <a:t>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9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/>
          <a:lstStyle/>
          <a:p>
            <a:r>
              <a:rPr lang="es-ES" dirty="0" err="1"/>
              <a:t>Intsulina</a:t>
            </a:r>
            <a:r>
              <a:rPr lang="es-ES" dirty="0"/>
              <a:t> </a:t>
            </a:r>
            <a:r>
              <a:rPr lang="es-ES" dirty="0" err="1"/>
              <a:t>motak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7459" y="1250376"/>
            <a:ext cx="8424936" cy="41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INTSULINA  BASALAK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NPH </a:t>
            </a:r>
            <a:r>
              <a:rPr lang="es-ES" sz="2000" b="1" u="sng" dirty="0" err="1" smtClean="0">
                <a:latin typeface="Arial Unicode MS" pitchFamily="34" charset="-128"/>
              </a:rPr>
              <a:t>intsulina</a:t>
            </a:r>
            <a:endParaRPr lang="es-ES" sz="2000" b="1" u="sng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intsulina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segurua</a:t>
            </a:r>
            <a:r>
              <a:rPr lang="es-ES" sz="2000" dirty="0">
                <a:latin typeface="Arial Unicode MS" pitchFamily="34" charset="-128"/>
              </a:rPr>
              <a:t> da </a:t>
            </a:r>
            <a:r>
              <a:rPr lang="es-ES" sz="2000" dirty="0" err="1">
                <a:latin typeface="Arial Unicode MS" pitchFamily="34" charset="-128"/>
              </a:rPr>
              <a:t>hipogluzemia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pairatzeko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arrisku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txikia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pazienteentzat</a:t>
            </a:r>
            <a:r>
              <a:rPr lang="es-ES" sz="2000" dirty="0">
                <a:latin typeface="Arial Unicode MS" pitchFamily="34" charset="-128"/>
              </a:rPr>
              <a:t>, eta </a:t>
            </a:r>
            <a:r>
              <a:rPr lang="es-ES" sz="2000" dirty="0" err="1" smtClean="0">
                <a:latin typeface="Arial Unicode MS" pitchFamily="34" charset="-128"/>
              </a:rPr>
              <a:t>merkeagoa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>
                <a:latin typeface="Arial Unicode MS" pitchFamily="34" charset="-128"/>
              </a:rPr>
              <a:t>da. </a:t>
            </a:r>
            <a:endParaRPr lang="es-ES" sz="2000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25-30 </a:t>
            </a:r>
            <a:r>
              <a:rPr lang="es-ES" sz="2000" dirty="0" err="1">
                <a:latin typeface="Arial Unicode MS" pitchFamily="34" charset="-128"/>
              </a:rPr>
              <a:t>unitateko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helduz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gero</a:t>
            </a:r>
            <a:r>
              <a:rPr lang="es-ES" sz="2000" dirty="0">
                <a:latin typeface="Arial Unicode MS" pitchFamily="34" charset="-128"/>
              </a:rPr>
              <a:t>, 2 </a:t>
            </a:r>
            <a:r>
              <a:rPr lang="es-ES" sz="2000" dirty="0" err="1">
                <a:latin typeface="Arial Unicode MS" pitchFamily="34" charset="-128"/>
              </a:rPr>
              <a:t>dosiko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posologia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xedatu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beharko</a:t>
            </a:r>
            <a:r>
              <a:rPr lang="es-ES" sz="2000" dirty="0">
                <a:latin typeface="Arial Unicode MS" pitchFamily="34" charset="-128"/>
              </a:rPr>
              <a:t> da </a:t>
            </a: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hipogluzemiarik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gertatu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dadin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bestela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analogo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basalera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aldatu</a:t>
            </a:r>
            <a:r>
              <a:rPr lang="es-ES" sz="2000" dirty="0">
                <a:latin typeface="Arial Unicode MS" pitchFamily="34" charset="-128"/>
              </a:rPr>
              <a:t> (</a:t>
            </a:r>
            <a:r>
              <a:rPr lang="es-ES" sz="2000" dirty="0" err="1">
                <a:latin typeface="Arial Unicode MS" pitchFamily="34" charset="-128"/>
              </a:rPr>
              <a:t>glargina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detemir</a:t>
            </a:r>
            <a:r>
              <a:rPr lang="es-ES" sz="2000" dirty="0">
                <a:latin typeface="Arial Unicode MS" pitchFamily="34" charset="-128"/>
              </a:rPr>
              <a:t>). </a:t>
            </a:r>
            <a:endParaRPr lang="es-ES" sz="2000" dirty="0" smtClean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err="1">
                <a:latin typeface="Arial Unicode MS" pitchFamily="34" charset="-128"/>
              </a:rPr>
              <a:t>Eragin</a:t>
            </a:r>
            <a:r>
              <a:rPr lang="es-ES" sz="2000" b="1" u="sng" dirty="0">
                <a:latin typeface="Arial Unicode MS" pitchFamily="34" charset="-128"/>
              </a:rPr>
              <a:t> </a:t>
            </a:r>
            <a:r>
              <a:rPr lang="es-ES" sz="2000" b="1" u="sng" dirty="0" err="1">
                <a:latin typeface="Arial Unicode MS" pitchFamily="34" charset="-128"/>
              </a:rPr>
              <a:t>moteleko</a:t>
            </a:r>
            <a:r>
              <a:rPr lang="es-ES" sz="2000" b="1" u="sng" dirty="0">
                <a:latin typeface="Arial Unicode MS" pitchFamily="34" charset="-128"/>
              </a:rPr>
              <a:t> </a:t>
            </a:r>
            <a:r>
              <a:rPr lang="es-ES" sz="2000" b="1" u="sng" dirty="0" err="1" smtClean="0">
                <a:latin typeface="Arial Unicode MS" pitchFamily="34" charset="-128"/>
              </a:rPr>
              <a:t>intsulina-analogoak</a:t>
            </a:r>
            <a:r>
              <a:rPr lang="es-ES" sz="2000" b="1" u="sng" dirty="0" smtClean="0">
                <a:latin typeface="Arial Unicode MS" pitchFamily="34" charset="-128"/>
              </a:rPr>
              <a:t>:</a:t>
            </a:r>
            <a:r>
              <a:rPr lang="es-ES" sz="2000" b="1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aproposak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jasateko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arrisku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pazienteentzat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gertakariak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nagusi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direnean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dosi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bakarra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aukerarik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onena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denean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laguntza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gizarte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arazoak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dauden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kasuetan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95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12" y="188640"/>
            <a:ext cx="8229600" cy="912068"/>
          </a:xfrm>
        </p:spPr>
        <p:txBody>
          <a:bodyPr/>
          <a:lstStyle/>
          <a:p>
            <a:r>
              <a:rPr lang="es-ES" dirty="0" err="1"/>
              <a:t>Intsulina</a:t>
            </a:r>
            <a:r>
              <a:rPr lang="es-ES" dirty="0"/>
              <a:t> </a:t>
            </a:r>
            <a:r>
              <a:rPr lang="es-ES" dirty="0" err="1" smtClean="0"/>
              <a:t>motak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</a:t>
            </a:r>
            <a:r>
              <a:rPr lang="es-ES" dirty="0" smtClean="0"/>
              <a:t>I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712188" cy="4248472"/>
          </a:xfrm>
          <a:prstGeom prst="rect">
            <a:avLst/>
          </a:prstGeom>
          <a:noFill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>
                <a:latin typeface="Arial Unicode MS" pitchFamily="34" charset="-128"/>
              </a:rPr>
              <a:t>INTSULINA  </a:t>
            </a:r>
            <a:r>
              <a:rPr lang="es-ES" sz="2000" b="1" u="sng" dirty="0" smtClean="0">
                <a:latin typeface="Arial Unicode MS" pitchFamily="34" charset="-128"/>
              </a:rPr>
              <a:t>BASALAK</a:t>
            </a:r>
            <a:endParaRPr lang="es-ES" sz="2000" b="1" u="sng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u="sng" dirty="0" err="1" smtClean="0">
                <a:latin typeface="Arial Unicode MS" pitchFamily="34" charset="-128"/>
              </a:rPr>
              <a:t>Intsulina</a:t>
            </a:r>
            <a:r>
              <a:rPr lang="es-ES" sz="2000" u="sng" dirty="0" smtClean="0">
                <a:latin typeface="Arial Unicode MS" pitchFamily="34" charset="-128"/>
              </a:rPr>
              <a:t> </a:t>
            </a:r>
            <a:r>
              <a:rPr lang="es-ES" sz="2000" u="sng" dirty="0" err="1" smtClean="0">
                <a:latin typeface="Arial Unicode MS" pitchFamily="34" charset="-128"/>
              </a:rPr>
              <a:t>glargina</a:t>
            </a:r>
            <a:endParaRPr lang="es-ES" sz="2000" u="sng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nb-NO" sz="2000" dirty="0">
                <a:latin typeface="Arial Unicode MS" pitchFamily="34" charset="-128"/>
              </a:rPr>
              <a:t>Ez du gehieneko puntu nabarmenik, eta 24 ordu irauten du eraginak.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Egunean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hartuta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egunean</a:t>
            </a:r>
            <a:r>
              <a:rPr lang="es-ES" sz="2000" dirty="0">
                <a:latin typeface="Arial Unicode MS" pitchFamily="34" charset="-128"/>
              </a:rPr>
              <a:t> 1-2 </a:t>
            </a:r>
            <a:r>
              <a:rPr lang="es-ES" sz="2000" dirty="0" err="1">
                <a:latin typeface="Arial Unicode MS" pitchFamily="34" charset="-128"/>
              </a:rPr>
              <a:t>jarritako</a:t>
            </a:r>
            <a:r>
              <a:rPr lang="es-ES" sz="2000" dirty="0">
                <a:latin typeface="Arial Unicode MS" pitchFamily="34" charset="-128"/>
              </a:rPr>
              <a:t> NPH </a:t>
            </a:r>
            <a:r>
              <a:rPr lang="es-ES" sz="2000" dirty="0" err="1">
                <a:latin typeface="Arial Unicode MS" pitchFamily="34" charset="-128"/>
              </a:rPr>
              <a:t>intsulinaren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antzekoa</a:t>
            </a:r>
            <a:r>
              <a:rPr lang="es-ES" sz="2000" dirty="0">
                <a:latin typeface="Arial Unicode MS" pitchFamily="34" charset="-128"/>
              </a:rPr>
              <a:t> da hemoglobina </a:t>
            </a:r>
            <a:r>
              <a:rPr lang="es-ES" sz="2000" dirty="0" err="1">
                <a:latin typeface="Arial Unicode MS" pitchFamily="34" charset="-128"/>
              </a:rPr>
              <a:t>glikosilatua</a:t>
            </a:r>
            <a:r>
              <a:rPr lang="es-ES" sz="2000" dirty="0">
                <a:latin typeface="Arial Unicode MS" pitchFamily="34" charset="-128"/>
              </a:rPr>
              <a:t> (HbA1c) </a:t>
            </a:r>
            <a:r>
              <a:rPr lang="es-ES" sz="2000" dirty="0" err="1">
                <a:latin typeface="Arial Unicode MS" pitchFamily="34" charset="-128"/>
              </a:rPr>
              <a:t>murrizteko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eraginkortasuna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hipogluzemien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hipogluzemia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sintomatikoen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intzidentziak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urriagoak</a:t>
            </a:r>
            <a:r>
              <a:rPr lang="es-ES" sz="2000" dirty="0">
                <a:latin typeface="Arial Unicode MS" pitchFamily="34" charset="-128"/>
              </a:rPr>
              <a:t> izan </a:t>
            </a:r>
            <a:r>
              <a:rPr lang="es-ES" sz="2000" dirty="0" err="1">
                <a:latin typeface="Arial Unicode MS" pitchFamily="34" charset="-128"/>
              </a:rPr>
              <a:t>ziren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glargina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intsulinarekin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tratatutako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pazienteen-gan</a:t>
            </a:r>
            <a:r>
              <a:rPr lang="es-ES" sz="2000" dirty="0">
                <a:latin typeface="Arial Unicode MS" pitchFamily="34" charset="-128"/>
              </a:rPr>
              <a:t>, NPH </a:t>
            </a:r>
            <a:r>
              <a:rPr lang="es-ES" sz="2000" dirty="0" err="1">
                <a:latin typeface="Arial Unicode MS" pitchFamily="34" charset="-128"/>
              </a:rPr>
              <a:t>intsulinarekin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alderatuta</a:t>
            </a:r>
            <a:r>
              <a:rPr lang="es-ES" sz="2000" dirty="0">
                <a:latin typeface="Arial Unicode MS" pitchFamily="34" charset="-128"/>
              </a:rPr>
              <a:t>. </a:t>
            </a:r>
            <a:r>
              <a:rPr lang="es-ES" sz="2000" dirty="0" err="1">
                <a:latin typeface="Arial Unicode MS" pitchFamily="34" charset="-128"/>
              </a:rPr>
              <a:t>Beraz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glargina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erabilgarria</a:t>
            </a:r>
            <a:r>
              <a:rPr lang="es-ES" sz="2000" dirty="0">
                <a:latin typeface="Arial Unicode MS" pitchFamily="34" charset="-128"/>
              </a:rPr>
              <a:t> izan </a:t>
            </a:r>
            <a:r>
              <a:rPr lang="es-ES" sz="2000" dirty="0" err="1">
                <a:latin typeface="Arial Unicode MS" pitchFamily="34" charset="-128"/>
              </a:rPr>
              <a:t>daiteke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aurrekariak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dituzten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pazienteentzat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edota</a:t>
            </a:r>
            <a:r>
              <a:rPr lang="es-ES" sz="2000" dirty="0">
                <a:latin typeface="Arial Unicode MS" pitchFamily="34" charset="-128"/>
              </a:rPr>
              <a:t> 24 </a:t>
            </a:r>
            <a:r>
              <a:rPr lang="es-ES" sz="2000" dirty="0" err="1">
                <a:latin typeface="Arial Unicode MS" pitchFamily="34" charset="-128"/>
              </a:rPr>
              <a:t>orduan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hartzeko</a:t>
            </a:r>
            <a:r>
              <a:rPr lang="es-ES" sz="2000" dirty="0">
                <a:latin typeface="Arial Unicode MS" pitchFamily="34" charset="-128"/>
              </a:rPr>
              <a:t> pauta </a:t>
            </a:r>
            <a:r>
              <a:rPr lang="es-ES" sz="2000" dirty="0" err="1">
                <a:latin typeface="Arial Unicode MS" pitchFamily="34" charset="-128"/>
              </a:rPr>
              <a:t>terapeutikoak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aginduak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betetzeko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abantaila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eskaintzen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dienentzat</a:t>
            </a:r>
            <a:r>
              <a:rPr lang="es-ES" sz="2000" dirty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Erretinopatia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diabetikoa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minbizia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pairatzeko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arriskua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segurtasun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kardiobaskularra</a:t>
            </a:r>
            <a:r>
              <a:rPr lang="es-ES" sz="2000" dirty="0">
                <a:latin typeface="Arial Unicode MS" pitchFamily="34" charset="-128"/>
              </a:rPr>
              <a:t>  </a:t>
            </a:r>
            <a:r>
              <a:rPr lang="es-ES" sz="2000" dirty="0" err="1">
                <a:latin typeface="Arial Unicode MS" pitchFamily="34" charset="-128"/>
              </a:rPr>
              <a:t>antzekoa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glarginak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NPH-</a:t>
            </a:r>
            <a:r>
              <a:rPr lang="es-ES" sz="2000" dirty="0" err="1">
                <a:latin typeface="Arial Unicode MS" pitchFamily="34" charset="-128"/>
              </a:rPr>
              <a:t>ek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8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594" y="0"/>
            <a:ext cx="8229600" cy="912068"/>
          </a:xfrm>
        </p:spPr>
        <p:txBody>
          <a:bodyPr/>
          <a:lstStyle/>
          <a:p>
            <a:r>
              <a:rPr lang="es-ES" dirty="0" err="1"/>
              <a:t>Intsulina</a:t>
            </a:r>
            <a:r>
              <a:rPr lang="es-ES" dirty="0"/>
              <a:t> </a:t>
            </a:r>
            <a:r>
              <a:rPr lang="es-ES" dirty="0" err="1" smtClean="0"/>
              <a:t>motak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(IV)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6997" y="836712"/>
            <a:ext cx="8712188" cy="4824536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>
                <a:latin typeface="Arial Unicode MS" pitchFamily="34" charset="-128"/>
              </a:rPr>
              <a:t>INTSULINA  BASALAK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err="1">
                <a:latin typeface="Arial Unicode MS" pitchFamily="34" charset="-128"/>
              </a:rPr>
              <a:t>Glargina</a:t>
            </a:r>
            <a:r>
              <a:rPr lang="es-ES" sz="2000" b="1" u="sng" dirty="0">
                <a:latin typeface="Arial Unicode MS" pitchFamily="34" charset="-128"/>
              </a:rPr>
              <a:t> </a:t>
            </a:r>
            <a:r>
              <a:rPr lang="es-ES" sz="2000" b="1" u="sng" dirty="0" err="1">
                <a:latin typeface="Arial Unicode MS" pitchFamily="34" charset="-128"/>
              </a:rPr>
              <a:t>intsulina</a:t>
            </a:r>
            <a:r>
              <a:rPr lang="es-ES" sz="2000" b="1" u="sng" dirty="0">
                <a:latin typeface="Arial Unicode MS" pitchFamily="34" charset="-128"/>
              </a:rPr>
              <a:t> </a:t>
            </a:r>
            <a:r>
              <a:rPr lang="es-ES" sz="2000" b="1" u="sng" dirty="0" err="1">
                <a:latin typeface="Arial Unicode MS" pitchFamily="34" charset="-128"/>
              </a:rPr>
              <a:t>bioantzekoa</a:t>
            </a:r>
            <a:r>
              <a:rPr lang="es-ES" sz="2000" b="1" dirty="0">
                <a:latin typeface="Arial Unicode MS" pitchFamily="34" charset="-128"/>
              </a:rPr>
              <a:t> </a:t>
            </a:r>
            <a:r>
              <a:rPr lang="es-ES" sz="2000" b="1" dirty="0" smtClean="0">
                <a:latin typeface="Arial Unicode MS" pitchFamily="34" charset="-128"/>
              </a:rPr>
              <a:t>(</a:t>
            </a:r>
            <a:r>
              <a:rPr lang="es-ES" sz="2000" b="1" dirty="0" err="1">
                <a:latin typeface="Arial Unicode MS" pitchFamily="34" charset="-128"/>
              </a:rPr>
              <a:t>Abasaglar</a:t>
            </a:r>
            <a:r>
              <a:rPr lang="es-ES" sz="2000" b="1" baseline="30000" dirty="0" smtClean="0">
                <a:latin typeface="Arial Unicode MS" pitchFamily="34" charset="-128"/>
              </a:rPr>
              <a:t>®</a:t>
            </a:r>
            <a:r>
              <a:rPr lang="es-ES" sz="2000" b="1" dirty="0" smtClean="0">
                <a:latin typeface="Arial Unicode MS" pitchFamily="34" charset="-128"/>
              </a:rPr>
              <a:t>). </a:t>
            </a:r>
            <a:r>
              <a:rPr lang="es-ES" sz="2000" dirty="0" err="1">
                <a:latin typeface="Arial Unicode MS" pitchFamily="34" charset="-128"/>
              </a:rPr>
              <a:t>Antzeko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eraginkortasun</a:t>
            </a:r>
            <a:r>
              <a:rPr lang="es-ES" sz="2000" dirty="0">
                <a:latin typeface="Arial Unicode MS" pitchFamily="34" charset="-128"/>
              </a:rPr>
              <a:t>- eta </a:t>
            </a:r>
            <a:r>
              <a:rPr lang="es-ES" sz="2000" dirty="0" err="1">
                <a:latin typeface="Arial Unicode MS" pitchFamily="34" charset="-128"/>
              </a:rPr>
              <a:t>segurtasun-mailak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ditu</a:t>
            </a:r>
            <a:r>
              <a:rPr lang="es-ES" sz="2000" dirty="0">
                <a:latin typeface="Arial Unicode MS" pitchFamily="34" charset="-128"/>
              </a:rPr>
              <a:t>. </a:t>
            </a:r>
            <a:r>
              <a:rPr lang="es-ES" sz="2000" dirty="0" err="1">
                <a:latin typeface="Arial Unicode MS" pitchFamily="34" charset="-128"/>
              </a:rPr>
              <a:t>Ikusi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  <a:hlinkClick r:id="rId2"/>
              </a:rPr>
              <a:t>bioantzekoen</a:t>
            </a:r>
            <a:r>
              <a:rPr lang="es-ES" sz="2000" dirty="0">
                <a:latin typeface="Arial Unicode MS" pitchFamily="34" charset="-128"/>
                <a:hlinkClick r:id="rId2"/>
              </a:rPr>
              <a:t> INFAC </a:t>
            </a:r>
            <a:r>
              <a:rPr lang="es-ES" sz="2000" dirty="0" err="1">
                <a:latin typeface="Arial Unicode MS" pitchFamily="34" charset="-128"/>
                <a:hlinkClick r:id="rId2"/>
              </a:rPr>
              <a:t>buletina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it-IT" sz="2000" b="1" u="sng" dirty="0">
                <a:latin typeface="Arial Unicode MS" pitchFamily="34" charset="-128"/>
              </a:rPr>
              <a:t>Kontzentrazio handiko glargina intsulina</a:t>
            </a:r>
            <a:r>
              <a:rPr lang="it-IT" sz="2000" b="1" dirty="0">
                <a:latin typeface="Arial Unicode MS" pitchFamily="34" charset="-128"/>
              </a:rPr>
              <a:t> </a:t>
            </a:r>
            <a:r>
              <a:rPr lang="it-IT" sz="2000" b="1" dirty="0" smtClean="0">
                <a:latin typeface="Arial Unicode MS" pitchFamily="34" charset="-128"/>
              </a:rPr>
              <a:t> </a:t>
            </a:r>
            <a:r>
              <a:rPr lang="es-ES" sz="2000" b="1" dirty="0" smtClean="0">
                <a:latin typeface="Arial Unicode MS" pitchFamily="34" charset="-128"/>
              </a:rPr>
              <a:t>300 U/ml (</a:t>
            </a:r>
            <a:r>
              <a:rPr lang="es-ES" sz="2000" b="1" dirty="0" err="1" smtClean="0">
                <a:latin typeface="Arial Unicode MS" pitchFamily="34" charset="-128"/>
              </a:rPr>
              <a:t>Toujeo</a:t>
            </a:r>
            <a:r>
              <a:rPr lang="es-ES" sz="2000" b="1" baseline="30000" dirty="0" smtClean="0">
                <a:latin typeface="Arial Unicode MS" pitchFamily="34" charset="-128"/>
              </a:rPr>
              <a:t>®</a:t>
            </a:r>
            <a:r>
              <a:rPr lang="es-ES" sz="2000" b="1" dirty="0" smtClean="0">
                <a:latin typeface="Arial Unicode MS" pitchFamily="34" charset="-128"/>
              </a:rPr>
              <a:t>)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I</a:t>
            </a:r>
            <a:r>
              <a:rPr lang="es-ES" sz="2000" dirty="0" err="1" smtClean="0">
                <a:latin typeface="Arial Unicode MS" pitchFamily="34" charset="-128"/>
              </a:rPr>
              <a:t>njekzioen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bolumena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murriztu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daiteken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abantaila</a:t>
            </a:r>
            <a:r>
              <a:rPr lang="es-ES" sz="2000" dirty="0">
                <a:latin typeface="Arial Unicode MS" pitchFamily="34" charset="-128"/>
              </a:rPr>
              <a:t> du.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Ezin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trukatu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baldin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dosiak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behar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bezala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doitzen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badira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Insulina </a:t>
            </a:r>
            <a:r>
              <a:rPr lang="es-ES" sz="2000" dirty="0" err="1" smtClean="0">
                <a:latin typeface="Arial Unicode MS" pitchFamily="34" charset="-128"/>
              </a:rPr>
              <a:t>glargina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Lantus</a:t>
            </a:r>
            <a:r>
              <a:rPr lang="es-ES" sz="2000" dirty="0" smtClean="0">
                <a:latin typeface="Arial Unicode MS" pitchFamily="34" charset="-128"/>
              </a:rPr>
              <a:t>-en </a:t>
            </a:r>
            <a:r>
              <a:rPr lang="es-ES" sz="2000" dirty="0" err="1" smtClean="0">
                <a:latin typeface="Arial Unicode MS" pitchFamily="34" charset="-128"/>
              </a:rPr>
              <a:t>antzekoa</a:t>
            </a:r>
            <a:r>
              <a:rPr lang="es-ES" sz="2000" dirty="0" smtClean="0">
                <a:latin typeface="Arial Unicode MS" pitchFamily="34" charset="-128"/>
              </a:rPr>
              <a:t> da </a:t>
            </a:r>
            <a:r>
              <a:rPr lang="es-ES" sz="2000" dirty="0" err="1" smtClean="0">
                <a:latin typeface="Arial Unicode MS" pitchFamily="34" charset="-128"/>
              </a:rPr>
              <a:t>eraginkortasun</a:t>
            </a:r>
            <a:r>
              <a:rPr lang="es-ES" sz="2000" dirty="0" smtClean="0">
                <a:latin typeface="Arial Unicode MS" pitchFamily="34" charset="-128"/>
              </a:rPr>
              <a:t> eta </a:t>
            </a:r>
            <a:r>
              <a:rPr lang="es-ES" sz="2000" dirty="0" err="1" smtClean="0">
                <a:latin typeface="Arial Unicode MS" pitchFamily="34" charset="-128"/>
              </a:rPr>
              <a:t>segurtasuna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aldetik</a:t>
            </a:r>
            <a:r>
              <a:rPr lang="es-ES" sz="2000" dirty="0" smtClean="0">
                <a:latin typeface="Arial Unicode MS" pitchFamily="34" charset="-128"/>
              </a:rPr>
              <a:t>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Ez zen </a:t>
            </a:r>
            <a:r>
              <a:rPr lang="es-ES" sz="2000" dirty="0" err="1">
                <a:latin typeface="Arial Unicode MS" pitchFamily="34" charset="-128"/>
              </a:rPr>
              <a:t>alderik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egon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hipogluzemiei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hipogluzemia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larriei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dagokienez</a:t>
            </a:r>
            <a:r>
              <a:rPr lang="es-ES" sz="2000" dirty="0">
                <a:latin typeface="Arial Unicode MS" pitchFamily="34" charset="-128"/>
              </a:rPr>
              <a:t> DM1 </a:t>
            </a:r>
            <a:r>
              <a:rPr lang="es-ES" sz="2000" dirty="0" err="1">
                <a:latin typeface="Arial Unicode MS" pitchFamily="34" charset="-128"/>
              </a:rPr>
              <a:t>daukaten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pazienteengan</a:t>
            </a:r>
            <a:r>
              <a:rPr lang="es-ES" sz="2000" dirty="0">
                <a:latin typeface="Arial Unicode MS" pitchFamily="34" charset="-128"/>
              </a:rPr>
              <a:t>; DM2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kasuan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gutxiago</a:t>
            </a:r>
            <a:r>
              <a:rPr lang="es-ES" sz="2000" dirty="0">
                <a:latin typeface="Arial Unicode MS" pitchFamily="34" charset="-128"/>
              </a:rPr>
              <a:t> izan </a:t>
            </a:r>
            <a:r>
              <a:rPr lang="es-ES" sz="2000" dirty="0" err="1">
                <a:latin typeface="Arial Unicode MS" pitchFamily="34" charset="-128"/>
              </a:rPr>
              <a:t>ziren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Toujeo</a:t>
            </a:r>
            <a:r>
              <a:rPr lang="es-ES" sz="2000" dirty="0">
                <a:latin typeface="Arial Unicode MS" pitchFamily="34" charset="-128"/>
              </a:rPr>
              <a:t>®-</a:t>
            </a:r>
            <a:r>
              <a:rPr lang="es-ES" sz="2000" dirty="0" err="1">
                <a:latin typeface="Arial Unicode MS" pitchFamily="34" charset="-128"/>
              </a:rPr>
              <a:t>rekin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Lantus</a:t>
            </a:r>
            <a:r>
              <a:rPr lang="es-ES" sz="2000" dirty="0">
                <a:latin typeface="Arial Unicode MS" pitchFamily="34" charset="-128"/>
              </a:rPr>
              <a:t>®-</a:t>
            </a:r>
            <a:r>
              <a:rPr lang="es-ES" sz="2000" dirty="0" err="1">
                <a:latin typeface="Arial Unicode MS" pitchFamily="34" charset="-128"/>
              </a:rPr>
              <a:t>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konparatuz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Malgutasun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handiagoa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ematen</a:t>
            </a:r>
            <a:r>
              <a:rPr lang="es-ES" sz="2000" dirty="0">
                <a:latin typeface="Arial Unicode MS" pitchFamily="34" charset="-128"/>
              </a:rPr>
              <a:t> du, </a:t>
            </a:r>
            <a:r>
              <a:rPr lang="es-ES" sz="2000" dirty="0" err="1">
                <a:latin typeface="Arial Unicode MS" pitchFamily="34" charset="-128"/>
              </a:rPr>
              <a:t>ohi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baino</a:t>
            </a:r>
            <a:r>
              <a:rPr lang="es-ES" sz="2000" dirty="0">
                <a:latin typeface="Arial Unicode MS" pitchFamily="34" charset="-128"/>
              </a:rPr>
              <a:t> 3 </a:t>
            </a:r>
            <a:r>
              <a:rPr lang="es-ES" sz="2000" dirty="0" err="1">
                <a:latin typeface="Arial Unicode MS" pitchFamily="34" charset="-128"/>
              </a:rPr>
              <a:t>ordu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lehenago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geroago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daiteke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smtClean="0">
                <a:latin typeface="Arial Unicode MS" pitchFamily="34" charset="-128"/>
              </a:rPr>
              <a:t>eta. </a:t>
            </a:r>
            <a:endParaRPr lang="es-ES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8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12" y="188640"/>
            <a:ext cx="8229600" cy="912068"/>
          </a:xfrm>
        </p:spPr>
        <p:txBody>
          <a:bodyPr/>
          <a:lstStyle/>
          <a:p>
            <a:r>
              <a:rPr lang="es-ES" dirty="0" err="1"/>
              <a:t>Intsulina</a:t>
            </a:r>
            <a:r>
              <a:rPr lang="es-ES" dirty="0"/>
              <a:t> </a:t>
            </a:r>
            <a:r>
              <a:rPr lang="es-ES" dirty="0" err="1" smtClean="0"/>
              <a:t>motak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(V)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473" y="1484784"/>
            <a:ext cx="8712188" cy="3138846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>
                <a:latin typeface="Arial Unicode MS" pitchFamily="34" charset="-128"/>
              </a:rPr>
              <a:t>INTSULINA  BASALAK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err="1" smtClean="0">
                <a:latin typeface="Arial Unicode MS" pitchFamily="34" charset="-128"/>
              </a:rPr>
              <a:t>Intsulina</a:t>
            </a:r>
            <a:r>
              <a:rPr lang="es-ES" sz="2000" b="1" u="sng" dirty="0" smtClean="0">
                <a:latin typeface="Arial Unicode MS" pitchFamily="34" charset="-128"/>
              </a:rPr>
              <a:t> </a:t>
            </a:r>
            <a:r>
              <a:rPr lang="es-ES" sz="2000" b="1" u="sng" dirty="0" err="1" smtClean="0">
                <a:latin typeface="Arial Unicode MS" pitchFamily="34" charset="-128"/>
              </a:rPr>
              <a:t>detemir</a:t>
            </a:r>
            <a:endParaRPr lang="es-ES" sz="2000" b="1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sz="2000" dirty="0">
                <a:latin typeface="Arial Unicode MS" pitchFamily="34" charset="-128"/>
              </a:rPr>
              <a:t>24 </a:t>
            </a:r>
            <a:r>
              <a:rPr lang="fr-FR" sz="2000" dirty="0" err="1">
                <a:latin typeface="Arial Unicode MS" pitchFamily="34" charset="-128"/>
              </a:rPr>
              <a:t>ordu</a:t>
            </a:r>
            <a:r>
              <a:rPr lang="fr-FR" sz="2000" dirty="0">
                <a:latin typeface="Arial Unicode MS" pitchFamily="34" charset="-128"/>
              </a:rPr>
              <a:t> </a:t>
            </a:r>
            <a:r>
              <a:rPr lang="fr-FR" sz="2000" dirty="0" err="1">
                <a:latin typeface="Arial Unicode MS" pitchFamily="34" charset="-128"/>
              </a:rPr>
              <a:t>baino</a:t>
            </a:r>
            <a:r>
              <a:rPr lang="fr-FR" sz="2000" dirty="0">
                <a:latin typeface="Arial Unicode MS" pitchFamily="34" charset="-128"/>
              </a:rPr>
              <a:t> </a:t>
            </a:r>
            <a:r>
              <a:rPr lang="fr-FR" sz="2000" dirty="0" err="1">
                <a:latin typeface="Arial Unicode MS" pitchFamily="34" charset="-128"/>
              </a:rPr>
              <a:t>gutxiago</a:t>
            </a:r>
            <a:r>
              <a:rPr lang="fr-FR" sz="2000" dirty="0">
                <a:latin typeface="Arial Unicode MS" pitchFamily="34" charset="-128"/>
              </a:rPr>
              <a:t> </a:t>
            </a:r>
            <a:r>
              <a:rPr lang="fr-FR" sz="2000" dirty="0" err="1">
                <a:latin typeface="Arial Unicode MS" pitchFamily="34" charset="-128"/>
              </a:rPr>
              <a:t>irauten</a:t>
            </a:r>
            <a:r>
              <a:rPr lang="fr-FR" sz="2000" dirty="0">
                <a:latin typeface="Arial Unicode MS" pitchFamily="34" charset="-128"/>
              </a:rPr>
              <a:t> du.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NPH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bezain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eraginkorra</a:t>
            </a:r>
            <a:r>
              <a:rPr lang="es-ES" sz="2000" dirty="0">
                <a:latin typeface="Arial Unicode MS" pitchFamily="34" charset="-128"/>
              </a:rPr>
              <a:t> da HbA1c </a:t>
            </a:r>
            <a:r>
              <a:rPr lang="es-ES" sz="2000" dirty="0" err="1">
                <a:latin typeface="Arial Unicode MS" pitchFamily="34" charset="-128"/>
              </a:rPr>
              <a:t>murrizteko</a:t>
            </a:r>
            <a:r>
              <a:rPr lang="es-ES" sz="2000" dirty="0">
                <a:latin typeface="Arial Unicode MS" pitchFamily="34" charset="-128"/>
              </a:rPr>
              <a:t>; </a:t>
            </a:r>
            <a:r>
              <a:rPr lang="es-ES" sz="2000" dirty="0" err="1">
                <a:latin typeface="Arial Unicode MS" pitchFamily="34" charset="-128"/>
              </a:rPr>
              <a:t>halaber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arinen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intzidentzia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txikiagoa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bada</a:t>
            </a:r>
            <a:r>
              <a:rPr lang="es-ES" sz="2000" dirty="0">
                <a:latin typeface="Arial Unicode MS" pitchFamily="34" charset="-128"/>
              </a:rPr>
              <a:t> ere, </a:t>
            </a:r>
            <a:r>
              <a:rPr lang="es-ES" sz="2000" dirty="0" err="1">
                <a:latin typeface="Arial Unicode MS" pitchFamily="34" charset="-128"/>
              </a:rPr>
              <a:t>ez</a:t>
            </a:r>
            <a:r>
              <a:rPr lang="es-ES" sz="2000" dirty="0">
                <a:latin typeface="Arial Unicode MS" pitchFamily="34" charset="-128"/>
              </a:rPr>
              <a:t> da </a:t>
            </a:r>
            <a:r>
              <a:rPr lang="es-ES" sz="2000" dirty="0" err="1">
                <a:latin typeface="Arial Unicode MS" pitchFamily="34" charset="-128"/>
              </a:rPr>
              <a:t>alde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nabarmenik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egon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larrietan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ezta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kopuru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osoan</a:t>
            </a:r>
            <a:r>
              <a:rPr lang="es-ES" sz="2000" dirty="0">
                <a:latin typeface="Arial Unicode MS" pitchFamily="34" charset="-128"/>
              </a:rPr>
              <a:t> ere. 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Paziente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gehienek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behar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dituzte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estaldura</a:t>
            </a:r>
            <a:r>
              <a:rPr lang="es-ES" sz="2000" dirty="0">
                <a:latin typeface="Arial Unicode MS" pitchFamily="34" charset="-128"/>
              </a:rPr>
              <a:t> basal </a:t>
            </a:r>
            <a:r>
              <a:rPr lang="es-ES" sz="2000" dirty="0" err="1">
                <a:latin typeface="Arial Unicode MS" pitchFamily="34" charset="-128"/>
              </a:rPr>
              <a:t>onargarria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gluzemia-kontrol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egokia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erdiesteko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79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12" y="188640"/>
            <a:ext cx="8229600" cy="912068"/>
          </a:xfrm>
        </p:spPr>
        <p:txBody>
          <a:bodyPr/>
          <a:lstStyle/>
          <a:p>
            <a:r>
              <a:rPr lang="es-ES" dirty="0" err="1"/>
              <a:t>Intsulina</a:t>
            </a:r>
            <a:r>
              <a:rPr lang="es-ES" dirty="0"/>
              <a:t> </a:t>
            </a:r>
            <a:r>
              <a:rPr lang="es-ES" dirty="0" err="1" smtClean="0"/>
              <a:t>motak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</a:t>
            </a:r>
            <a:r>
              <a:rPr lang="es-ES" dirty="0" smtClean="0"/>
              <a:t>V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473" y="1196752"/>
            <a:ext cx="8712188" cy="4176464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>
                <a:latin typeface="Arial Unicode MS" pitchFamily="34" charset="-128"/>
              </a:rPr>
              <a:t>INTSULINA  BASALAK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u="sng" dirty="0" smtClean="0">
                <a:latin typeface="Arial Unicode MS" pitchFamily="34" charset="-128"/>
              </a:rPr>
              <a:t>Insulina </a:t>
            </a:r>
            <a:r>
              <a:rPr lang="es-ES" sz="2000" u="sng" dirty="0" err="1" smtClean="0">
                <a:latin typeface="Arial Unicode MS" pitchFamily="34" charset="-128"/>
              </a:rPr>
              <a:t>degludec</a:t>
            </a:r>
            <a:endParaRPr lang="es-ES" sz="2000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40 </a:t>
            </a:r>
            <a:r>
              <a:rPr lang="es-ES" sz="2000" dirty="0" err="1">
                <a:latin typeface="Arial Unicode MS" pitchFamily="34" charset="-128"/>
              </a:rPr>
              <a:t>ordu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baino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gehiago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irauten</a:t>
            </a:r>
            <a:r>
              <a:rPr lang="es-ES" sz="2000" dirty="0">
                <a:latin typeface="Arial Unicode MS" pitchFamily="34" charset="-128"/>
              </a:rPr>
              <a:t> du </a:t>
            </a:r>
            <a:r>
              <a:rPr lang="es-ES" sz="2000" dirty="0" err="1">
                <a:latin typeface="Arial Unicode MS" pitchFamily="34" charset="-128"/>
              </a:rPr>
              <a:t>eraginak</a:t>
            </a:r>
            <a:r>
              <a:rPr lang="es-ES" sz="2000" dirty="0">
                <a:latin typeface="Arial Unicode MS" pitchFamily="34" charset="-128"/>
              </a:rPr>
              <a:t>, eta </a:t>
            </a:r>
            <a:r>
              <a:rPr lang="es-ES" sz="2000" dirty="0" err="1">
                <a:latin typeface="Arial Unicode MS" pitchFamily="34" charset="-128"/>
              </a:rPr>
              <a:t>aldakortasun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plasmatiko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intraindibiduala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txikitu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egiten</a:t>
            </a:r>
            <a:r>
              <a:rPr lang="es-ES" sz="2000" dirty="0">
                <a:latin typeface="Arial Unicode MS" pitchFamily="34" charset="-128"/>
              </a:rPr>
              <a:t> da </a:t>
            </a:r>
            <a:r>
              <a:rPr lang="es-ES" sz="2000" dirty="0" err="1">
                <a:latin typeface="Arial Unicode MS" pitchFamily="34" charset="-128"/>
              </a:rPr>
              <a:t>egunean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bakarra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hartuta</a:t>
            </a:r>
            <a:r>
              <a:rPr lang="es-ES" sz="2000" dirty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Dosia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egunean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ordu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berean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hartzea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gomendatzen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bada</a:t>
            </a:r>
            <a:r>
              <a:rPr lang="es-ES" sz="2000" dirty="0">
                <a:latin typeface="Arial Unicode MS" pitchFamily="34" charset="-128"/>
              </a:rPr>
              <a:t> ere,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honek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aukera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ematen</a:t>
            </a:r>
            <a:r>
              <a:rPr lang="es-ES" sz="2000" dirty="0">
                <a:latin typeface="Arial Unicode MS" pitchFamily="34" charset="-128"/>
              </a:rPr>
              <a:t> du </a:t>
            </a:r>
            <a:r>
              <a:rPr lang="es-ES" sz="2000" dirty="0" err="1">
                <a:latin typeface="Arial Unicode MS" pitchFamily="34" charset="-128"/>
              </a:rPr>
              <a:t>malgutasun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handiagoz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jarduteko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baldin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injekzio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batetik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bestera</a:t>
            </a:r>
            <a:r>
              <a:rPr lang="es-ES" sz="2000" dirty="0">
                <a:latin typeface="Arial Unicode MS" pitchFamily="34" charset="-128"/>
              </a:rPr>
              <a:t> 8 </a:t>
            </a:r>
            <a:r>
              <a:rPr lang="es-ES" sz="2000" dirty="0" err="1">
                <a:latin typeface="Arial Unicode MS" pitchFamily="34" charset="-128"/>
              </a:rPr>
              <a:t>ordu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igarotzen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badira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gutxienez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Egindako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saiakuntza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klinikoetan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degludec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ez</a:t>
            </a:r>
            <a:r>
              <a:rPr lang="es-ES" sz="2000" dirty="0">
                <a:latin typeface="Arial Unicode MS" pitchFamily="34" charset="-128"/>
              </a:rPr>
              <a:t> zen </a:t>
            </a:r>
            <a:r>
              <a:rPr lang="es-ES" sz="2000" dirty="0" err="1">
                <a:latin typeface="Arial Unicode MS" pitchFamily="34" charset="-128"/>
              </a:rPr>
              <a:t>glargina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detemir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baino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okerragoa</a:t>
            </a:r>
            <a:r>
              <a:rPr lang="es-ES" sz="2000" dirty="0">
                <a:latin typeface="Arial Unicode MS" pitchFamily="34" charset="-128"/>
              </a:rPr>
              <a:t> izan HbA1c-ren </a:t>
            </a:r>
            <a:r>
              <a:rPr lang="es-ES" sz="2000" dirty="0" err="1">
                <a:latin typeface="Arial Unicode MS" pitchFamily="34" charset="-128"/>
              </a:rPr>
              <a:t>murrizketan</a:t>
            </a:r>
            <a:r>
              <a:rPr lang="es-ES" sz="2000" dirty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Degludec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eragin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luzeko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beste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intsulina-analogo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batzuen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antzeko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tasekin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erlazionatu</a:t>
            </a:r>
            <a:r>
              <a:rPr lang="es-ES" sz="2000" dirty="0">
                <a:latin typeface="Arial Unicode MS" pitchFamily="34" charset="-128"/>
              </a:rPr>
              <a:t> zen, </a:t>
            </a:r>
            <a:r>
              <a:rPr lang="es-ES" sz="2000" dirty="0" err="1">
                <a:latin typeface="Arial Unicode MS" pitchFamily="34" charset="-128"/>
              </a:rPr>
              <a:t>baieztatutako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erabateko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hipogluzemiei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hipogluzemia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larriei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dago-kienez</a:t>
            </a:r>
            <a:r>
              <a:rPr lang="es-ES" sz="2000" dirty="0">
                <a:latin typeface="Arial Unicode MS" pitchFamily="34" charset="-128"/>
              </a:rPr>
              <a:t>, DM1en eta </a:t>
            </a:r>
            <a:r>
              <a:rPr lang="es-ES" sz="2000" dirty="0" smtClean="0">
                <a:latin typeface="Arial Unicode MS" pitchFamily="34" charset="-128"/>
              </a:rPr>
              <a:t>DM2n. 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8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12" y="188640"/>
            <a:ext cx="8229600" cy="912068"/>
          </a:xfrm>
        </p:spPr>
        <p:txBody>
          <a:bodyPr/>
          <a:lstStyle/>
          <a:p>
            <a:r>
              <a:rPr lang="es-ES" dirty="0" err="1"/>
              <a:t>Intsulina</a:t>
            </a:r>
            <a:r>
              <a:rPr lang="es-ES" dirty="0"/>
              <a:t> </a:t>
            </a:r>
            <a:r>
              <a:rPr lang="es-ES" dirty="0" err="1" smtClean="0"/>
              <a:t>motak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</a:t>
            </a:r>
            <a:r>
              <a:rPr lang="es-ES" dirty="0" smtClean="0"/>
              <a:t>VI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473" y="1196752"/>
            <a:ext cx="8712188" cy="4320480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>
                <a:latin typeface="Arial Unicode MS" pitchFamily="34" charset="-128"/>
              </a:rPr>
              <a:t>INTSULINA  BASALAK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u="sng" dirty="0" smtClean="0">
                <a:latin typeface="Arial Unicode MS" pitchFamily="34" charset="-128"/>
              </a:rPr>
              <a:t>Insulina </a:t>
            </a:r>
            <a:r>
              <a:rPr lang="es-ES" sz="2000" u="sng" dirty="0" err="1" smtClean="0">
                <a:latin typeface="Arial Unicode MS" pitchFamily="34" charset="-128"/>
              </a:rPr>
              <a:t>degludec</a:t>
            </a:r>
            <a:endParaRPr lang="es-ES" sz="2000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DM1 </a:t>
            </a:r>
            <a:r>
              <a:rPr lang="es-ES" sz="2000" dirty="0" err="1">
                <a:latin typeface="Arial Unicode MS" pitchFamily="34" charset="-128"/>
              </a:rPr>
              <a:t>pazienteetan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gutxiago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gertatu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ziren</a:t>
            </a:r>
            <a:r>
              <a:rPr lang="es-ES" sz="2000" dirty="0">
                <a:latin typeface="Arial Unicode MS" pitchFamily="34" charset="-128"/>
              </a:rPr>
              <a:t>; </a:t>
            </a:r>
            <a:r>
              <a:rPr lang="es-ES" sz="2000" dirty="0" err="1">
                <a:latin typeface="Arial Unicode MS" pitchFamily="34" charset="-128"/>
              </a:rPr>
              <a:t>aurretik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zuten</a:t>
            </a:r>
            <a:r>
              <a:rPr lang="es-ES" sz="2000" dirty="0">
                <a:latin typeface="Arial Unicode MS" pitchFamily="34" charset="-128"/>
              </a:rPr>
              <a:t> DM2 </a:t>
            </a:r>
            <a:r>
              <a:rPr lang="es-ES" sz="2000" dirty="0" err="1">
                <a:latin typeface="Arial Unicode MS" pitchFamily="34" charset="-128"/>
              </a:rPr>
              <a:t>pazienteetan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erabateko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gutxiago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gertatu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ziren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glargina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intsulinarekin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alderatuta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smtClean="0">
                <a:latin typeface="Arial Unicode MS" pitchFamily="34" charset="-128"/>
              </a:rPr>
              <a:t>.</a:t>
            </a:r>
            <a:endParaRPr lang="es-ES" sz="2000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Gaueko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gertakari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hipogluzemikoetan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degludec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glarginarekin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alderatuta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eskaintzen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abantaila</a:t>
            </a:r>
            <a:r>
              <a:rPr lang="es-ES" sz="2000" dirty="0">
                <a:latin typeface="Arial Unicode MS" pitchFamily="34" charset="-128"/>
              </a:rPr>
              <a:t> (1,5 </a:t>
            </a:r>
            <a:r>
              <a:rPr lang="es-ES" sz="2000" dirty="0" err="1">
                <a:latin typeface="Arial Unicode MS" pitchFamily="34" charset="-128"/>
              </a:rPr>
              <a:t>gertakari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gutxiago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urte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bakoitzeko</a:t>
            </a:r>
            <a:r>
              <a:rPr lang="es-ES" sz="2000" dirty="0">
                <a:latin typeface="Arial Unicode MS" pitchFamily="34" charset="-128"/>
              </a:rPr>
              <a:t> DM1en eta 0,45 </a:t>
            </a:r>
            <a:r>
              <a:rPr lang="es-ES" sz="2000" dirty="0" err="1">
                <a:latin typeface="Arial Unicode MS" pitchFamily="34" charset="-128"/>
              </a:rPr>
              <a:t>gertakari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gutxiago</a:t>
            </a:r>
            <a:r>
              <a:rPr lang="es-ES" sz="2000" dirty="0">
                <a:latin typeface="Arial Unicode MS" pitchFamily="34" charset="-128"/>
              </a:rPr>
              <a:t> DM2n) </a:t>
            </a:r>
            <a:r>
              <a:rPr lang="es-ES" sz="2000" dirty="0" err="1">
                <a:latin typeface="Arial Unicode MS" pitchFamily="34" charset="-128"/>
              </a:rPr>
              <a:t>desagertu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egiten</a:t>
            </a:r>
            <a:r>
              <a:rPr lang="es-ES" sz="2000" dirty="0">
                <a:latin typeface="Arial Unicode MS" pitchFamily="34" charset="-128"/>
              </a:rPr>
              <a:t> da </a:t>
            </a:r>
            <a:r>
              <a:rPr lang="es-ES" sz="2000" dirty="0" err="1">
                <a:latin typeface="Arial Unicode MS" pitchFamily="34" charset="-128"/>
              </a:rPr>
              <a:t>gauekotzat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jotzen</a:t>
            </a:r>
            <a:r>
              <a:rPr lang="es-ES" sz="2000" dirty="0">
                <a:latin typeface="Arial Unicode MS" pitchFamily="34" charset="-128"/>
              </a:rPr>
              <a:t> den </a:t>
            </a:r>
            <a:r>
              <a:rPr lang="es-ES" sz="2000" dirty="0" err="1">
                <a:latin typeface="Arial Unicode MS" pitchFamily="34" charset="-128"/>
              </a:rPr>
              <a:t>ordutegia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orduz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luzatzen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denean</a:t>
            </a:r>
            <a:r>
              <a:rPr lang="es-ES" sz="2000" dirty="0">
                <a:latin typeface="Arial Unicode MS" pitchFamily="34" charset="-128"/>
              </a:rPr>
              <a:t> (00:00etatik 08:00etara, eta </a:t>
            </a:r>
            <a:r>
              <a:rPr lang="es-ES" sz="2000" dirty="0" err="1">
                <a:latin typeface="Arial Unicode MS" pitchFamily="34" charset="-128"/>
              </a:rPr>
              <a:t>ez</a:t>
            </a:r>
            <a:r>
              <a:rPr lang="es-ES" sz="2000" dirty="0">
                <a:latin typeface="Arial Unicode MS" pitchFamily="34" charset="-128"/>
              </a:rPr>
              <a:t> 00:00etatik 06:00etara), </a:t>
            </a:r>
            <a:r>
              <a:rPr lang="es-ES" sz="2000" dirty="0" err="1">
                <a:latin typeface="Arial Unicode MS" pitchFamily="34" charset="-128"/>
              </a:rPr>
              <a:t>FDAk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eginiko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metaanalisi</a:t>
            </a:r>
            <a:r>
              <a:rPr lang="es-ES" sz="2000" dirty="0">
                <a:latin typeface="Arial Unicode MS" pitchFamily="34" charset="-128"/>
              </a:rPr>
              <a:t> batean </a:t>
            </a:r>
            <a:r>
              <a:rPr lang="es-ES" sz="2000" dirty="0" err="1">
                <a:latin typeface="Arial Unicode MS" pitchFamily="34" charset="-128"/>
              </a:rPr>
              <a:t>ikusten</a:t>
            </a:r>
            <a:r>
              <a:rPr lang="es-ES" sz="2000" dirty="0">
                <a:latin typeface="Arial Unicode MS" pitchFamily="34" charset="-128"/>
              </a:rPr>
              <a:t> den </a:t>
            </a:r>
            <a:r>
              <a:rPr lang="es-ES" sz="2000" dirty="0" err="1">
                <a:latin typeface="Arial Unicode MS" pitchFamily="34" charset="-128"/>
              </a:rPr>
              <a:t>bezala</a:t>
            </a:r>
            <a:r>
              <a:rPr lang="es-ES" sz="2000" dirty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Segurtasun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kardiobascular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aldetik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antzekoak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dira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glargina</a:t>
            </a:r>
            <a:r>
              <a:rPr lang="es-ES" sz="2000" dirty="0" smtClean="0">
                <a:latin typeface="Arial Unicode MS" pitchFamily="34" charset="-128"/>
              </a:rPr>
              <a:t> eta </a:t>
            </a:r>
            <a:r>
              <a:rPr lang="es-ES" sz="2000" dirty="0" err="1" smtClean="0">
                <a:latin typeface="Arial Unicode MS" pitchFamily="34" charset="-128"/>
              </a:rPr>
              <a:t>degludec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intsulinak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9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/>
          <a:lstStyle/>
          <a:p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Intsulina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hartzeko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gailuak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1" name="3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4120"/>
            <a:ext cx="7560840" cy="5933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8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12068"/>
          </a:xfrm>
        </p:spPr>
        <p:txBody>
          <a:bodyPr/>
          <a:lstStyle/>
          <a:p>
            <a:r>
              <a:rPr lang="es-ES" dirty="0" err="1" smtClean="0"/>
              <a:t>Etengabeko</a:t>
            </a:r>
            <a:r>
              <a:rPr lang="es-ES" dirty="0" smtClean="0"/>
              <a:t> </a:t>
            </a:r>
            <a:r>
              <a:rPr lang="es-ES" dirty="0" err="1" smtClean="0"/>
              <a:t>infusio</a:t>
            </a:r>
            <a:r>
              <a:rPr lang="es-ES" dirty="0" smtClean="0"/>
              <a:t> </a:t>
            </a:r>
            <a:r>
              <a:rPr lang="es-ES" dirty="0" err="1" smtClean="0"/>
              <a:t>bidezko</a:t>
            </a:r>
            <a:r>
              <a:rPr lang="es-ES" dirty="0" smtClean="0"/>
              <a:t> terapia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8856984" cy="5517232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err="1">
                <a:latin typeface="Arial Unicode MS" pitchFamily="34" charset="-128"/>
              </a:rPr>
              <a:t>Etengabeko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azalpeko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infusio-ponpa</a:t>
            </a:r>
            <a:r>
              <a:rPr lang="es-ES" sz="2000" dirty="0">
                <a:latin typeface="Arial Unicode MS" pitchFamily="34" charset="-128"/>
              </a:rPr>
              <a:t> (</a:t>
            </a:r>
            <a:r>
              <a:rPr lang="es-ES" sz="2000" dirty="0" err="1">
                <a:latin typeface="Arial Unicode MS" pitchFamily="34" charset="-128"/>
              </a:rPr>
              <a:t>intsulina-ponpa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ISCI) </a:t>
            </a:r>
            <a:r>
              <a:rPr lang="es-ES" sz="2000" dirty="0" err="1">
                <a:latin typeface="Arial Unicode MS" pitchFamily="34" charset="-128"/>
              </a:rPr>
              <a:t>bidezko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terapiaren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helburua</a:t>
            </a:r>
            <a:r>
              <a:rPr lang="es-ES" sz="2000" dirty="0">
                <a:latin typeface="Arial Unicode MS" pitchFamily="34" charset="-128"/>
              </a:rPr>
              <a:t> da </a:t>
            </a:r>
            <a:r>
              <a:rPr lang="es-ES" sz="2000" dirty="0" err="1">
                <a:latin typeface="Arial Unicode MS" pitchFamily="34" charset="-128"/>
              </a:rPr>
              <a:t>intsulina-emari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zehatz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etengabe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kontrolatua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bermatzea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gluzemia-xedeak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betetze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aldera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err="1" smtClean="0">
                <a:latin typeface="Arial Unicode MS" pitchFamily="34" charset="-128"/>
              </a:rPr>
              <a:t>Etengabeko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azalpeko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infusio-ponparen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indikazio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nagusiak</a:t>
            </a:r>
            <a:r>
              <a:rPr lang="es-ES" sz="2000" dirty="0" smtClean="0">
                <a:latin typeface="Arial Unicode MS" pitchFamily="34" charset="-128"/>
              </a:rPr>
              <a:t>:</a:t>
            </a:r>
            <a:endParaRPr lang="es-ES" sz="2000" dirty="0">
              <a:latin typeface="Arial Unicode MS" pitchFamily="34" charset="-128"/>
            </a:endParaRP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Xede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>
                <a:latin typeface="Arial Unicode MS" pitchFamily="34" charset="-128"/>
              </a:rPr>
              <a:t>den </a:t>
            </a:r>
            <a:r>
              <a:rPr lang="es-ES" sz="2000" dirty="0" err="1">
                <a:latin typeface="Arial Unicode MS" pitchFamily="34" charset="-128"/>
              </a:rPr>
              <a:t>kontrol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metabolikoa</a:t>
            </a:r>
            <a:r>
              <a:rPr lang="es-ES" sz="2000" dirty="0">
                <a:latin typeface="Arial Unicode MS" pitchFamily="34" charset="-128"/>
              </a:rPr>
              <a:t> (</a:t>
            </a:r>
            <a:r>
              <a:rPr lang="es-ES" sz="2000" dirty="0" err="1">
                <a:latin typeface="Arial Unicode MS" pitchFamily="34" charset="-128"/>
              </a:rPr>
              <a:t>ezberdina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arabera</a:t>
            </a:r>
            <a:r>
              <a:rPr lang="es-ES" sz="2000" dirty="0">
                <a:latin typeface="Arial Unicode MS" pitchFamily="34" charset="-128"/>
              </a:rPr>
              <a:t>) </a:t>
            </a:r>
            <a:r>
              <a:rPr lang="es-ES" sz="2000" dirty="0" err="1">
                <a:latin typeface="Arial Unicode MS" pitchFamily="34" charset="-128"/>
              </a:rPr>
              <a:t>erdiesten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DM1 </a:t>
            </a:r>
            <a:r>
              <a:rPr lang="es-ES" sz="2000" dirty="0" err="1">
                <a:latin typeface="Arial Unicode MS" pitchFamily="34" charset="-128"/>
              </a:rPr>
              <a:t>daukaten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pazienteak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intsulina-dosi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anitz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bidezko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terapiarekin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ondo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konplitu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arren</a:t>
            </a:r>
            <a:r>
              <a:rPr lang="es-ES" sz="2000" dirty="0">
                <a:latin typeface="Arial Unicode MS" pitchFamily="34" charset="-128"/>
              </a:rPr>
              <a:t>.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s-ES" sz="2000" dirty="0" err="1">
                <a:latin typeface="Arial Unicode MS" pitchFamily="34" charset="-128"/>
              </a:rPr>
              <a:t>Hipogluzemia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larriak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arinak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gauekoak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nahiz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oharkabekoak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edota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errepikapenezkoak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jasaten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dituzten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>
                <a:latin typeface="Arial Unicode MS" pitchFamily="34" charset="-128"/>
              </a:rPr>
              <a:t>DM1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pazienteak</a:t>
            </a:r>
            <a:r>
              <a:rPr lang="es-ES" sz="2000" dirty="0">
                <a:latin typeface="Arial Unicode MS" pitchFamily="34" charset="-128"/>
              </a:rPr>
              <a:t>.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s-ES" sz="2000" dirty="0" err="1">
                <a:latin typeface="Arial Unicode MS" pitchFamily="34" charset="-128"/>
              </a:rPr>
              <a:t>Gluzemia-aldakortasun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DM1 </a:t>
            </a:r>
            <a:r>
              <a:rPr lang="es-ES" sz="2000" dirty="0" err="1">
                <a:latin typeface="Arial Unicode MS" pitchFamily="34" charset="-128"/>
              </a:rPr>
              <a:t>daukaten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pazienteak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Ez da DM1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guztientzako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aukera</a:t>
            </a:r>
            <a:r>
              <a:rPr lang="es-ES" sz="2000" dirty="0">
                <a:latin typeface="Arial Unicode MS" pitchFamily="34" charset="-128"/>
              </a:rPr>
              <a:t>; </a:t>
            </a:r>
            <a:r>
              <a:rPr lang="es-ES" sz="2000" dirty="0" err="1">
                <a:latin typeface="Arial Unicode MS" pitchFamily="34" charset="-128"/>
              </a:rPr>
              <a:t>aitzitik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kontu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hautatu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beharko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paziente-hautagaiak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kontrol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metabolikoa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konplikazio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akutuak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pairatzeko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arriskua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kostu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ekonomiko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handiagoa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aintzat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harturik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err="1">
                <a:latin typeface="Arial Unicode MS" pitchFamily="34" charset="-128"/>
              </a:rPr>
              <a:t>Bereziki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erabilgarria</a:t>
            </a:r>
            <a:r>
              <a:rPr lang="es-ES" sz="2000" dirty="0">
                <a:latin typeface="Arial Unicode MS" pitchFamily="34" charset="-128"/>
              </a:rPr>
              <a:t> da </a:t>
            </a:r>
            <a:r>
              <a:rPr lang="es-ES" sz="2000" dirty="0" err="1">
                <a:latin typeface="Arial Unicode MS" pitchFamily="34" charset="-128"/>
              </a:rPr>
              <a:t>populazio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pediatrikoarentzat</a:t>
            </a:r>
            <a:r>
              <a:rPr lang="es-ES" sz="2000" dirty="0">
                <a:latin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9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214" y="32229"/>
            <a:ext cx="8229600" cy="922114"/>
          </a:xfrm>
        </p:spPr>
        <p:txBody>
          <a:bodyPr/>
          <a:lstStyle/>
          <a:p>
            <a:r>
              <a:rPr lang="es-ES" sz="4000" dirty="0" err="1" smtClean="0">
                <a:solidFill>
                  <a:schemeClr val="tx2"/>
                </a:solidFill>
                <a:latin typeface="Arial Black" pitchFamily="34" charset="0"/>
              </a:rPr>
              <a:t>Aurkibidea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1" y="836712"/>
            <a:ext cx="8827005" cy="4608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s-ES" sz="2400" dirty="0" smtClean="0"/>
              <a:t>SARRERA</a:t>
            </a:r>
          </a:p>
          <a:p>
            <a:pPr>
              <a:buClr>
                <a:schemeClr val="bg1"/>
              </a:buClr>
            </a:pPr>
            <a:r>
              <a:rPr lang="es-ES" sz="2400" dirty="0" smtClean="0"/>
              <a:t>INTSULINEN SAILKAPENA</a:t>
            </a:r>
          </a:p>
          <a:p>
            <a:pPr>
              <a:buClr>
                <a:schemeClr val="bg1"/>
              </a:buClr>
            </a:pPr>
            <a:r>
              <a:rPr lang="es-ES" sz="2400" dirty="0" smtClean="0"/>
              <a:t>INTSULINA </a:t>
            </a:r>
            <a:r>
              <a:rPr lang="es-ES" sz="2400" dirty="0"/>
              <a:t>MOTAK ETA TERAPEUTIKAN DUTEN </a:t>
            </a:r>
            <a:r>
              <a:rPr lang="es-ES" sz="2400" dirty="0" smtClean="0"/>
              <a:t>TOKIA</a:t>
            </a:r>
          </a:p>
          <a:p>
            <a:pPr>
              <a:buClr>
                <a:schemeClr val="bg1"/>
              </a:buClr>
            </a:pPr>
            <a:r>
              <a:rPr lang="es-ES" sz="2400" dirty="0" smtClean="0"/>
              <a:t>INTSULINA </a:t>
            </a:r>
            <a:r>
              <a:rPr lang="es-ES" sz="2400" dirty="0"/>
              <a:t>HARTZEKO </a:t>
            </a:r>
            <a:r>
              <a:rPr lang="es-ES" sz="2400" dirty="0" smtClean="0"/>
              <a:t>GAILUAK</a:t>
            </a:r>
          </a:p>
          <a:p>
            <a:pPr>
              <a:buClr>
                <a:schemeClr val="bg1"/>
              </a:buClr>
            </a:pPr>
            <a:r>
              <a:rPr lang="es-ES" sz="2400" dirty="0" smtClean="0"/>
              <a:t>ETENGABEKO </a:t>
            </a:r>
            <a:r>
              <a:rPr lang="es-ES" sz="2400" dirty="0"/>
              <a:t>INFUSIO BIDEZKO </a:t>
            </a:r>
            <a:r>
              <a:rPr lang="es-ES" sz="2400" dirty="0" smtClean="0"/>
              <a:t>TERAPIA</a:t>
            </a:r>
          </a:p>
          <a:p>
            <a:pPr>
              <a:buClr>
                <a:schemeClr val="bg1"/>
              </a:buClr>
            </a:pPr>
            <a:r>
              <a:rPr lang="es-ES" sz="2400" dirty="0" smtClean="0"/>
              <a:t>II</a:t>
            </a:r>
            <a:r>
              <a:rPr lang="es-ES" sz="2400" dirty="0"/>
              <a:t>. MOTAKO DIABETESA DUTEN </a:t>
            </a:r>
            <a:r>
              <a:rPr lang="es-ES" sz="2400" dirty="0" smtClean="0"/>
              <a:t>PAZIENTEEK </a:t>
            </a:r>
            <a:r>
              <a:rPr lang="es-ES" sz="2400" dirty="0"/>
              <a:t>INTSULINA-TRATAMENDUA HASTEKO </a:t>
            </a:r>
            <a:r>
              <a:rPr lang="es-ES" sz="2400" dirty="0" smtClean="0"/>
              <a:t>JARRAIBIDEAK</a:t>
            </a:r>
          </a:p>
          <a:p>
            <a:pPr>
              <a:buClr>
                <a:schemeClr val="bg1"/>
              </a:buClr>
            </a:pPr>
            <a:r>
              <a:rPr lang="es-ES" sz="2400" dirty="0" smtClean="0"/>
              <a:t>ETA </a:t>
            </a:r>
            <a:r>
              <a:rPr lang="es-ES" sz="2400" dirty="0"/>
              <a:t>INTSULINA BASALAREKIN DESIRAGARRI DIREN KONTROL-HELBURUAK ERDIESTEN EZ BADIRA</a:t>
            </a:r>
            <a:r>
              <a:rPr lang="es-ES" sz="2400" dirty="0" smtClean="0"/>
              <a:t>?</a:t>
            </a:r>
          </a:p>
          <a:p>
            <a:pPr>
              <a:buClr>
                <a:schemeClr val="bg1"/>
              </a:buClr>
            </a:pPr>
            <a:r>
              <a:rPr lang="es-ES" sz="2400" dirty="0" smtClean="0"/>
              <a:t>INTSULINAK </a:t>
            </a:r>
            <a:r>
              <a:rPr lang="es-ES" sz="2400" dirty="0"/>
              <a:t>EMATEKO ORDUAN IZATEN </a:t>
            </a:r>
            <a:r>
              <a:rPr lang="es-ES" sz="2400" dirty="0" smtClean="0"/>
              <a:t>DIREN AKATSAK?</a:t>
            </a:r>
          </a:p>
          <a:p>
            <a:pPr>
              <a:buClr>
                <a:schemeClr val="bg1"/>
              </a:buClr>
            </a:pPr>
            <a:r>
              <a:rPr lang="es-ES" sz="2400" dirty="0" smtClean="0"/>
              <a:t>IDEIA NAGUSIAK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es-ES" sz="2400" b="1" dirty="0"/>
              <a:t>II. MOTAKO DIABETESA DUTEN PAZIENTEEK INTSULINA-TRATAMENDUA HASTEKO JARRAIBIDEAK 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1268760"/>
            <a:ext cx="9006027" cy="3960441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defPPr>
              <a:defRPr lang="es-ES"/>
            </a:defPPr>
            <a:lvl1pPr marL="342900" indent="-342900" algn="just" eaLnBrk="0" hangingPunct="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-"/>
              <a:defRPr sz="2000"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dirty="0" err="1"/>
              <a:t>Ahozko</a:t>
            </a:r>
            <a:r>
              <a:rPr lang="es-ES" dirty="0"/>
              <a:t> </a:t>
            </a:r>
            <a:r>
              <a:rPr lang="es-ES" dirty="0" err="1"/>
              <a:t>sendagaiek</a:t>
            </a:r>
            <a:r>
              <a:rPr lang="es-ES" dirty="0"/>
              <a:t> </a:t>
            </a:r>
            <a:r>
              <a:rPr lang="es-ES" dirty="0" err="1"/>
              <a:t>nahiz</a:t>
            </a:r>
            <a:r>
              <a:rPr lang="es-ES" dirty="0"/>
              <a:t> </a:t>
            </a:r>
            <a:r>
              <a:rPr lang="es-ES" dirty="0" err="1"/>
              <a:t>intsulinikoak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direnek</a:t>
            </a:r>
            <a:r>
              <a:rPr lang="es-ES" dirty="0"/>
              <a:t> </a:t>
            </a:r>
            <a:r>
              <a:rPr lang="es-ES" dirty="0" err="1"/>
              <a:t>kontrol</a:t>
            </a:r>
            <a:r>
              <a:rPr lang="es-ES" dirty="0"/>
              <a:t> </a:t>
            </a:r>
            <a:r>
              <a:rPr lang="es-ES" dirty="0" err="1"/>
              <a:t>metabolikoa</a:t>
            </a:r>
            <a:r>
              <a:rPr lang="es-ES" dirty="0"/>
              <a:t> </a:t>
            </a:r>
            <a:r>
              <a:rPr lang="es-ES" dirty="0" err="1"/>
              <a:t>lortzeko</a:t>
            </a:r>
            <a:r>
              <a:rPr lang="es-ES" dirty="0"/>
              <a:t> </a:t>
            </a:r>
            <a:r>
              <a:rPr lang="es-ES" dirty="0" err="1"/>
              <a:t>helburuak</a:t>
            </a:r>
            <a:r>
              <a:rPr lang="es-ES" dirty="0"/>
              <a:t> </a:t>
            </a:r>
            <a:r>
              <a:rPr lang="es-ES" dirty="0" err="1"/>
              <a:t>betetzen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dituztenean</a:t>
            </a:r>
            <a:r>
              <a:rPr lang="es-E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Ez da </a:t>
            </a:r>
            <a:r>
              <a:rPr lang="es-ES" dirty="0" err="1"/>
              <a:t>intsulina</a:t>
            </a:r>
            <a:r>
              <a:rPr lang="es-ES" dirty="0"/>
              <a:t> </a:t>
            </a:r>
            <a:r>
              <a:rPr lang="es-ES" dirty="0" err="1"/>
              <a:t>mehatxu</a:t>
            </a:r>
            <a:r>
              <a:rPr lang="es-ES" dirty="0"/>
              <a:t> </a:t>
            </a:r>
            <a:r>
              <a:rPr lang="es-ES" dirty="0" err="1"/>
              <a:t>bezala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DM2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pazientearen</a:t>
            </a:r>
            <a:r>
              <a:rPr lang="es-ES" dirty="0"/>
              <a:t> </a:t>
            </a:r>
            <a:r>
              <a:rPr lang="es-ES" dirty="0" err="1"/>
              <a:t>porrotaren</a:t>
            </a:r>
            <a:r>
              <a:rPr lang="es-ES" dirty="0"/>
              <a:t> froga </a:t>
            </a:r>
            <a:r>
              <a:rPr lang="es-ES" dirty="0" err="1"/>
              <a:t>bezala</a:t>
            </a:r>
            <a:r>
              <a:rPr lang="es-ES" dirty="0"/>
              <a:t> </a:t>
            </a:r>
            <a:r>
              <a:rPr lang="es-ES" dirty="0" err="1"/>
              <a:t>erabili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gluzemia-zifrak</a:t>
            </a:r>
            <a:r>
              <a:rPr lang="es-ES" dirty="0"/>
              <a:t> </a:t>
            </a:r>
            <a:r>
              <a:rPr lang="es-ES" dirty="0" err="1"/>
              <a:t>kontrolatu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izanagatik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HbA1c-ren </a:t>
            </a:r>
            <a:r>
              <a:rPr lang="es-ES" dirty="0" err="1"/>
              <a:t>tarteko</a:t>
            </a:r>
            <a:r>
              <a:rPr lang="es-ES" dirty="0"/>
              <a:t> </a:t>
            </a:r>
            <a:r>
              <a:rPr lang="es-ES" dirty="0" err="1"/>
              <a:t>aldagaiaren</a:t>
            </a:r>
            <a:r>
              <a:rPr lang="es-ES" dirty="0"/>
              <a:t> </a:t>
            </a:r>
            <a:r>
              <a:rPr lang="es-ES" dirty="0" err="1"/>
              <a:t>emaitzetan</a:t>
            </a:r>
            <a:r>
              <a:rPr lang="es-ES" dirty="0"/>
              <a:t>, </a:t>
            </a:r>
            <a:r>
              <a:rPr lang="es-ES" dirty="0" err="1"/>
              <a:t>pazientearen</a:t>
            </a:r>
            <a:r>
              <a:rPr lang="es-ES" dirty="0"/>
              <a:t> </a:t>
            </a:r>
            <a:r>
              <a:rPr lang="es-ES" dirty="0" err="1"/>
              <a:t>profilean</a:t>
            </a:r>
            <a:r>
              <a:rPr lang="es-ES" dirty="0"/>
              <a:t> eta </a:t>
            </a:r>
            <a:r>
              <a:rPr lang="es-ES" dirty="0" err="1"/>
              <a:t>tratamenduaren</a:t>
            </a:r>
            <a:r>
              <a:rPr lang="es-ES" dirty="0"/>
              <a:t> </a:t>
            </a:r>
            <a:r>
              <a:rPr lang="es-ES" dirty="0" err="1"/>
              <a:t>kostuan</a:t>
            </a:r>
            <a:r>
              <a:rPr lang="es-ES" dirty="0"/>
              <a:t> </a:t>
            </a:r>
            <a:r>
              <a:rPr lang="es-ES" dirty="0" err="1"/>
              <a:t>oinarrituko</a:t>
            </a:r>
            <a:r>
              <a:rPr lang="es-ES" dirty="0"/>
              <a:t> da </a:t>
            </a:r>
            <a:r>
              <a:rPr lang="es-ES" dirty="0" err="1"/>
              <a:t>erabakia</a:t>
            </a:r>
            <a:r>
              <a:rPr lang="es-E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/>
              <a:t>Intsulinikoak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diabetes-</a:t>
            </a:r>
            <a:r>
              <a:rPr lang="es-ES" dirty="0" err="1"/>
              <a:t>kontrakoei</a:t>
            </a:r>
            <a:r>
              <a:rPr lang="es-ES" dirty="0"/>
              <a:t> </a:t>
            </a:r>
            <a:r>
              <a:rPr lang="es-ES" dirty="0" err="1"/>
              <a:t>intsulina</a:t>
            </a:r>
            <a:r>
              <a:rPr lang="es-ES" dirty="0"/>
              <a:t> </a:t>
            </a:r>
            <a:r>
              <a:rPr lang="es-ES" dirty="0" err="1"/>
              <a:t>basala</a:t>
            </a:r>
            <a:r>
              <a:rPr lang="es-ES" dirty="0"/>
              <a:t> </a:t>
            </a:r>
            <a:r>
              <a:rPr lang="es-ES" dirty="0" err="1"/>
              <a:t>eranstea</a:t>
            </a:r>
            <a:r>
              <a:rPr lang="es-ES" dirty="0"/>
              <a:t> </a:t>
            </a:r>
            <a:r>
              <a:rPr lang="es-ES" dirty="0" err="1"/>
              <a:t>gomendatzen</a:t>
            </a:r>
            <a:r>
              <a:rPr lang="es-ES" dirty="0"/>
              <a:t> da </a:t>
            </a:r>
            <a:r>
              <a:rPr lang="es-ES" dirty="0" err="1"/>
              <a:t>tratamendua</a:t>
            </a:r>
            <a:r>
              <a:rPr lang="es-ES" dirty="0"/>
              <a:t> </a:t>
            </a:r>
            <a:r>
              <a:rPr lang="es-ES" dirty="0" err="1"/>
              <a:t>hasteko</a:t>
            </a:r>
            <a:r>
              <a:rPr lang="es-E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/>
              <a:t>Eskuarki</a:t>
            </a:r>
            <a:r>
              <a:rPr lang="es-ES" dirty="0"/>
              <a:t>, </a:t>
            </a:r>
            <a:r>
              <a:rPr lang="es-ES" dirty="0" err="1"/>
              <a:t>intsulinikoak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diabetes-</a:t>
            </a:r>
            <a:r>
              <a:rPr lang="es-ES" dirty="0" err="1"/>
              <a:t>kontrako</a:t>
            </a:r>
            <a:r>
              <a:rPr lang="es-ES" dirty="0"/>
              <a:t> </a:t>
            </a:r>
            <a:r>
              <a:rPr lang="es-ES" dirty="0" err="1"/>
              <a:t>medikamentuei</a:t>
            </a:r>
            <a:r>
              <a:rPr lang="es-ES" dirty="0"/>
              <a:t> </a:t>
            </a:r>
            <a:r>
              <a:rPr lang="es-ES" dirty="0" err="1"/>
              <a:t>eustea</a:t>
            </a:r>
            <a:r>
              <a:rPr lang="es-ES" dirty="0"/>
              <a:t> </a:t>
            </a:r>
            <a:r>
              <a:rPr lang="es-ES" dirty="0" err="1"/>
              <a:t>gomendatzen</a:t>
            </a:r>
            <a:r>
              <a:rPr lang="es-ES" dirty="0"/>
              <a:t> da, </a:t>
            </a:r>
            <a:r>
              <a:rPr lang="es-ES" dirty="0" err="1"/>
              <a:t>sulfonilureak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repaglinida</a:t>
            </a:r>
            <a:r>
              <a:rPr lang="es-ES" dirty="0"/>
              <a:t> izan </a:t>
            </a:r>
            <a:r>
              <a:rPr lang="es-ES" dirty="0" err="1"/>
              <a:t>ezik</a:t>
            </a:r>
            <a:r>
              <a:rPr lang="es-ES" dirty="0"/>
              <a:t> </a:t>
            </a:r>
            <a:r>
              <a:rPr lang="es-ES" dirty="0" err="1"/>
              <a:t>intsulina</a:t>
            </a:r>
            <a:r>
              <a:rPr lang="es-ES" dirty="0"/>
              <a:t> </a:t>
            </a:r>
            <a:r>
              <a:rPr lang="es-ES" dirty="0" err="1"/>
              <a:t>prandialak</a:t>
            </a:r>
            <a:r>
              <a:rPr lang="es-ES" dirty="0"/>
              <a:t> </a:t>
            </a:r>
            <a:r>
              <a:rPr lang="es-ES" dirty="0" err="1"/>
              <a:t>barne</a:t>
            </a:r>
            <a:r>
              <a:rPr lang="es-ES" dirty="0"/>
              <a:t> </a:t>
            </a:r>
            <a:r>
              <a:rPr lang="es-ES" dirty="0" err="1"/>
              <a:t>dituen</a:t>
            </a:r>
            <a:r>
              <a:rPr lang="es-ES" dirty="0"/>
              <a:t> pautan, </a:t>
            </a:r>
            <a:r>
              <a:rPr lang="es-ES" dirty="0" err="1"/>
              <a:t>hipogluzemiak</a:t>
            </a:r>
            <a:r>
              <a:rPr lang="es-ES" dirty="0"/>
              <a:t> </a:t>
            </a:r>
            <a:r>
              <a:rPr lang="es-ES" dirty="0" err="1"/>
              <a:t>pairatzeko</a:t>
            </a:r>
            <a:r>
              <a:rPr lang="es-ES" dirty="0"/>
              <a:t> </a:t>
            </a:r>
            <a:r>
              <a:rPr lang="es-ES" dirty="0" err="1"/>
              <a:t>arriskuak</a:t>
            </a:r>
            <a:r>
              <a:rPr lang="es-ES" dirty="0"/>
              <a:t>, </a:t>
            </a:r>
            <a:r>
              <a:rPr lang="es-ES" dirty="0" err="1"/>
              <a:t>pisua</a:t>
            </a:r>
            <a:r>
              <a:rPr lang="es-ES" dirty="0"/>
              <a:t>, </a:t>
            </a:r>
            <a:r>
              <a:rPr lang="es-ES" dirty="0" smtClean="0"/>
              <a:t>albo-</a:t>
            </a:r>
            <a:r>
              <a:rPr lang="es-ES" dirty="0" err="1" smtClean="0"/>
              <a:t>ondorioak</a:t>
            </a:r>
            <a:r>
              <a:rPr lang="es-ES" dirty="0" smtClean="0"/>
              <a:t> </a:t>
            </a:r>
            <a:r>
              <a:rPr lang="es-ES" dirty="0"/>
              <a:t>eta </a:t>
            </a:r>
            <a:r>
              <a:rPr lang="es-ES" dirty="0" err="1"/>
              <a:t>kostua</a:t>
            </a:r>
            <a:r>
              <a:rPr lang="es-ES" dirty="0"/>
              <a:t> </a:t>
            </a:r>
            <a:r>
              <a:rPr lang="es-ES" dirty="0" err="1"/>
              <a:t>aintzat</a:t>
            </a:r>
            <a:r>
              <a:rPr lang="es-ES" dirty="0"/>
              <a:t> </a:t>
            </a:r>
            <a:r>
              <a:rPr lang="es-ES" dirty="0" err="1"/>
              <a:t>hartuta</a:t>
            </a:r>
            <a:r>
              <a:rPr lang="es-ES" dirty="0"/>
              <a:t>, </a:t>
            </a:r>
            <a:r>
              <a:rPr lang="es-ES" dirty="0" err="1"/>
              <a:t>betiere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25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r>
              <a:rPr lang="es-ES" sz="4000" b="1" dirty="0"/>
              <a:t>Eta </a:t>
            </a:r>
            <a:r>
              <a:rPr lang="es-ES" sz="4000" b="1" dirty="0" err="1"/>
              <a:t>intsulina</a:t>
            </a:r>
            <a:r>
              <a:rPr lang="es-ES" sz="4000" b="1" dirty="0"/>
              <a:t> </a:t>
            </a:r>
            <a:r>
              <a:rPr lang="es-ES" sz="4000" b="1" dirty="0" err="1"/>
              <a:t>basalarekin</a:t>
            </a:r>
            <a:r>
              <a:rPr lang="es-ES" sz="4000" b="1" dirty="0"/>
              <a:t> </a:t>
            </a:r>
            <a:r>
              <a:rPr lang="es-ES" sz="4000" b="1" dirty="0" err="1"/>
              <a:t>desiragarri</a:t>
            </a:r>
            <a:r>
              <a:rPr lang="es-ES" sz="4000" b="1" dirty="0"/>
              <a:t> </a:t>
            </a:r>
            <a:r>
              <a:rPr lang="es-ES" sz="4000" b="1" dirty="0" err="1"/>
              <a:t>diren</a:t>
            </a:r>
            <a:r>
              <a:rPr lang="es-ES" sz="4000" b="1" dirty="0"/>
              <a:t> </a:t>
            </a:r>
            <a:r>
              <a:rPr lang="es-ES" sz="4000" b="1" dirty="0" err="1"/>
              <a:t>kontrol-helburuak</a:t>
            </a:r>
            <a:r>
              <a:rPr lang="es-ES" sz="4000" b="1" dirty="0"/>
              <a:t> </a:t>
            </a:r>
            <a:r>
              <a:rPr lang="es-ES" sz="4000" b="1" dirty="0" err="1"/>
              <a:t>erdiesten</a:t>
            </a:r>
            <a:r>
              <a:rPr lang="es-ES" sz="4000" b="1" dirty="0"/>
              <a:t> </a:t>
            </a:r>
            <a:r>
              <a:rPr lang="es-ES" sz="4000" b="1" dirty="0" err="1"/>
              <a:t>ez</a:t>
            </a:r>
            <a:r>
              <a:rPr lang="es-ES" sz="4000" b="1" dirty="0"/>
              <a:t> </a:t>
            </a:r>
            <a:r>
              <a:rPr lang="es-ES" sz="4000" b="1" dirty="0" err="1"/>
              <a:t>badira</a:t>
            </a:r>
            <a:r>
              <a:rPr lang="es-ES" sz="4000" b="1" dirty="0"/>
              <a:t>? </a:t>
            </a:r>
            <a:endParaRPr lang="es-ES" sz="4000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8568" y="1844824"/>
            <a:ext cx="8975431" cy="5013176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chemeClr val="tx2">
                  <a:lumMod val="50000"/>
                </a:schemeClr>
              </a:buClr>
              <a:buFont typeface="Arial" charset="0"/>
              <a:buAutoNum type="arabicPeriod"/>
            </a:pPr>
            <a:r>
              <a:rPr lang="es-ES" sz="2000" b="1" u="sng" dirty="0" err="1" smtClean="0">
                <a:latin typeface="Arial Unicode MS" pitchFamily="34" charset="-128"/>
              </a:rPr>
              <a:t>Intsulina</a:t>
            </a:r>
            <a:r>
              <a:rPr lang="es-ES" sz="2000" b="1" u="sng" dirty="0" smtClean="0">
                <a:latin typeface="Arial Unicode MS" pitchFamily="34" charset="-128"/>
              </a:rPr>
              <a:t> </a:t>
            </a:r>
            <a:r>
              <a:rPr lang="es-ES" sz="2000" b="1" u="sng" dirty="0" err="1">
                <a:latin typeface="Arial Unicode MS" pitchFamily="34" charset="-128"/>
              </a:rPr>
              <a:t>prandialak</a:t>
            </a:r>
            <a:r>
              <a:rPr lang="es-ES" sz="2000" b="1" u="sng" dirty="0">
                <a:latin typeface="Arial Unicode MS" pitchFamily="34" charset="-128"/>
              </a:rPr>
              <a:t>.</a:t>
            </a:r>
            <a:r>
              <a:rPr lang="es-ES" sz="2000" b="1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Jan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aurretik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prandialeko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boloak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gehitzea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bakarra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hasteko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otordu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nagusian</a:t>
            </a:r>
            <a:r>
              <a:rPr lang="es-ES" sz="2000" dirty="0">
                <a:latin typeface="Arial Unicode MS" pitchFamily="34" charset="-128"/>
              </a:rPr>
              <a:t>. 3 </a:t>
            </a:r>
            <a:r>
              <a:rPr lang="es-ES" sz="2000" dirty="0" err="1">
                <a:latin typeface="Arial Unicode MS" pitchFamily="34" charset="-128"/>
              </a:rPr>
              <a:t>otorduen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aurretik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daiteke</a:t>
            </a:r>
            <a:r>
              <a:rPr lang="es-ES" sz="2000" dirty="0">
                <a:latin typeface="Arial Unicode MS" pitchFamily="34" charset="-128"/>
              </a:rPr>
              <a:t>. </a:t>
            </a:r>
            <a:r>
              <a:rPr lang="es-ES" sz="2000" dirty="0" err="1">
                <a:latin typeface="Arial Unicode MS" pitchFamily="34" charset="-128"/>
              </a:rPr>
              <a:t>Kontrol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zorrotzagoa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eramateko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aukera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ematen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</a:t>
            </a:r>
            <a:r>
              <a:rPr lang="es-ES" sz="2000" dirty="0">
                <a:latin typeface="Arial Unicode MS" pitchFamily="34" charset="-128"/>
              </a:rPr>
              <a:t>; </a:t>
            </a:r>
            <a:r>
              <a:rPr lang="es-ES" sz="2000" dirty="0" err="1">
                <a:latin typeface="Arial Unicode MS" pitchFamily="34" charset="-128"/>
              </a:rPr>
              <a:t>moldakorragoak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dira</a:t>
            </a:r>
            <a:r>
              <a:rPr lang="es-ES" sz="2000" dirty="0">
                <a:latin typeface="Arial Unicode MS" pitchFamily="34" charset="-128"/>
              </a:rPr>
              <a:t> eta, </a:t>
            </a:r>
            <a:r>
              <a:rPr lang="es-ES" sz="2000" dirty="0" err="1">
                <a:latin typeface="Arial Unicode MS" pitchFamily="34" charset="-128"/>
              </a:rPr>
              <a:t>errazago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egokitzen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aldatuz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doazen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bizimoduetara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baina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injekzio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jarri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behar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dira</a:t>
            </a:r>
            <a:r>
              <a:rPr lang="es-ES" sz="2000" dirty="0">
                <a:latin typeface="Arial Unicode MS" pitchFamily="34" charset="-128"/>
              </a:rPr>
              <a:t>, eta sistema </a:t>
            </a:r>
            <a:r>
              <a:rPr lang="es-ES" sz="2000" dirty="0" err="1">
                <a:latin typeface="Arial Unicode MS" pitchFamily="34" charset="-128"/>
              </a:rPr>
              <a:t>konplexuagoa</a:t>
            </a:r>
            <a:r>
              <a:rPr lang="es-ES" sz="2000" dirty="0">
                <a:latin typeface="Arial Unicode MS" pitchFamily="34" charset="-128"/>
              </a:rPr>
              <a:t> da. 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s-ES" sz="2000" b="1" u="sng" dirty="0" err="1">
                <a:latin typeface="Arial Unicode MS" pitchFamily="34" charset="-128"/>
              </a:rPr>
              <a:t>Nahasketak</a:t>
            </a:r>
            <a:r>
              <a:rPr lang="es-ES" sz="2000" u="sng" dirty="0">
                <a:latin typeface="Arial Unicode MS" pitchFamily="34" charset="-128"/>
              </a:rPr>
              <a:t>.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basalaren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bakarra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hartzeari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utzi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aurrez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nahasturiko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basalaren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hartzea</a:t>
            </a:r>
            <a:r>
              <a:rPr lang="es-ES" sz="2000" dirty="0">
                <a:latin typeface="Arial Unicode MS" pitchFamily="34" charset="-128"/>
              </a:rPr>
              <a:t> (</a:t>
            </a:r>
            <a:r>
              <a:rPr lang="es-ES" sz="2000" dirty="0" err="1">
                <a:latin typeface="Arial Unicode MS" pitchFamily="34" charset="-128"/>
              </a:rPr>
              <a:t>orokorrean</a:t>
            </a:r>
            <a:r>
              <a:rPr lang="es-ES" sz="2000" dirty="0">
                <a:latin typeface="Arial Unicode MS" pitchFamily="34" charset="-128"/>
              </a:rPr>
              <a:t> 30/70). Ez </a:t>
            </a:r>
            <a:r>
              <a:rPr lang="es-ES" sz="2000" dirty="0" err="1">
                <a:latin typeface="Arial Unicode MS" pitchFamily="34" charset="-128"/>
              </a:rPr>
              <a:t>dira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erraz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doitzen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baina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injekzio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kopuru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txikiagoa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eskatzen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</a:t>
            </a:r>
            <a:r>
              <a:rPr lang="es-ES" sz="2000" dirty="0">
                <a:latin typeface="Arial Unicode MS" pitchFamily="34" charset="-128"/>
              </a:rPr>
              <a:t>, eta sistema </a:t>
            </a:r>
            <a:r>
              <a:rPr lang="es-ES" sz="2000" dirty="0" err="1">
                <a:latin typeface="Arial Unicode MS" pitchFamily="34" charset="-128"/>
              </a:rPr>
              <a:t>sinpleagoa</a:t>
            </a:r>
            <a:r>
              <a:rPr lang="es-ES" sz="2000" dirty="0">
                <a:latin typeface="Arial Unicode MS" pitchFamily="34" charset="-128"/>
              </a:rPr>
              <a:t> da . </a:t>
            </a:r>
            <a:r>
              <a:rPr lang="es-ES" sz="2000" dirty="0" err="1">
                <a:latin typeface="Arial Unicode MS" pitchFamily="34" charset="-128"/>
              </a:rPr>
              <a:t>Aproposa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zenbait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jateko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ordutegi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finkoak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dituztenentzat</a:t>
            </a:r>
            <a:r>
              <a:rPr lang="es-ES" sz="2000" dirty="0">
                <a:latin typeface="Arial Unicode MS" pitchFamily="34" charset="-128"/>
              </a:rPr>
              <a:t>, eta </a:t>
            </a:r>
            <a:r>
              <a:rPr lang="es-ES" sz="2000" dirty="0" err="1">
                <a:latin typeface="Arial Unicode MS" pitchFamily="34" charset="-128"/>
              </a:rPr>
              <a:t>tratamendua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kabuz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doitu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ezin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dutenentzat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s-ES" sz="2000" b="1" u="sng" dirty="0">
                <a:latin typeface="Arial Unicode MS" pitchFamily="34" charset="-128"/>
              </a:rPr>
              <a:t>GLP-1en </a:t>
            </a:r>
            <a:r>
              <a:rPr lang="es-ES" sz="2000" b="1" u="sng" dirty="0" err="1">
                <a:latin typeface="Arial Unicode MS" pitchFamily="34" charset="-128"/>
              </a:rPr>
              <a:t>analogoak</a:t>
            </a:r>
            <a:r>
              <a:rPr lang="es-ES" sz="2000" b="1" u="sng" dirty="0">
                <a:latin typeface="Arial Unicode MS" pitchFamily="34" charset="-128"/>
              </a:rPr>
              <a:t> </a:t>
            </a:r>
            <a:r>
              <a:rPr lang="es-ES" sz="2000" b="1" u="sng" dirty="0" err="1">
                <a:latin typeface="Arial Unicode MS" pitchFamily="34" charset="-128"/>
              </a:rPr>
              <a:t>gehitzea</a:t>
            </a:r>
            <a:r>
              <a:rPr lang="es-ES" sz="2000" b="1" dirty="0">
                <a:latin typeface="Arial Unicode MS" pitchFamily="34" charset="-128"/>
              </a:rPr>
              <a:t>.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prandialarekin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areagotu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baino</a:t>
            </a:r>
            <a:r>
              <a:rPr lang="es-ES" sz="2000" dirty="0">
                <a:latin typeface="Arial Unicode MS" pitchFamily="34" charset="-128"/>
              </a:rPr>
              <a:t>, GLP-1en </a:t>
            </a:r>
            <a:r>
              <a:rPr lang="es-ES" sz="2000" dirty="0" err="1">
                <a:latin typeface="Arial Unicode MS" pitchFamily="34" charset="-128"/>
              </a:rPr>
              <a:t>analogo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bat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gehitu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liteke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baldin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pazienteak</a:t>
            </a:r>
            <a:r>
              <a:rPr lang="es-ES" sz="2000" dirty="0">
                <a:latin typeface="Arial Unicode MS" pitchFamily="34" charset="-128"/>
              </a:rPr>
              <a:t> 35 kg/m2-tik </a:t>
            </a:r>
            <a:r>
              <a:rPr lang="es-ES" sz="2000" dirty="0" err="1">
                <a:latin typeface="Arial Unicode MS" pitchFamily="34" charset="-128"/>
              </a:rPr>
              <a:t>gorako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gorputzeko</a:t>
            </a:r>
            <a:r>
              <a:rPr lang="es-ES" sz="2000" dirty="0">
                <a:latin typeface="Arial Unicode MS" pitchFamily="34" charset="-128"/>
              </a:rPr>
              <a:t> masa-</a:t>
            </a:r>
            <a:r>
              <a:rPr lang="es-ES" sz="2000" dirty="0" err="1">
                <a:latin typeface="Arial Unicode MS" pitchFamily="34" charset="-128"/>
              </a:rPr>
              <a:t>indizea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badu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hipogluzemia-aurrekariak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ugari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ezin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badu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edota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basalaren</a:t>
            </a:r>
            <a:r>
              <a:rPr lang="es-ES" sz="2000" dirty="0">
                <a:latin typeface="Arial Unicode MS" pitchFamily="34" charset="-128"/>
              </a:rPr>
              <a:t> 0,7 </a:t>
            </a:r>
            <a:r>
              <a:rPr lang="es-ES" sz="2000" dirty="0" err="1">
                <a:latin typeface="Arial Unicode MS" pitchFamily="34" charset="-128"/>
              </a:rPr>
              <a:t>unitate</a:t>
            </a:r>
            <a:r>
              <a:rPr lang="es-ES" sz="2000" dirty="0">
                <a:latin typeface="Arial Unicode MS" pitchFamily="34" charset="-128"/>
              </a:rPr>
              <a:t>/kg </a:t>
            </a:r>
            <a:r>
              <a:rPr lang="es-ES" sz="2000" dirty="0" err="1">
                <a:latin typeface="Arial Unicode MS" pitchFamily="34" charset="-128"/>
              </a:rPr>
              <a:t>bezalako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bezalako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handiagoak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hartzen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baditu</a:t>
            </a:r>
            <a:r>
              <a:rPr lang="es-ES" sz="2000" dirty="0" smtClean="0">
                <a:latin typeface="Arial Unicode MS" pitchFamily="34" charset="-128"/>
              </a:rPr>
              <a:t>.</a:t>
            </a:r>
            <a:endParaRPr lang="es-ES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5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24" y="8166"/>
            <a:ext cx="9144000" cy="912068"/>
          </a:xfrm>
        </p:spPr>
        <p:txBody>
          <a:bodyPr/>
          <a:lstStyle/>
          <a:p>
            <a:r>
              <a:rPr lang="es-ES" sz="3200" b="1" dirty="0" smtClean="0"/>
              <a:t>EMATEKO </a:t>
            </a:r>
            <a:r>
              <a:rPr lang="es-ES" sz="3200" b="1" dirty="0"/>
              <a:t>ORDUAN IZATEN DIREN AKATSAK 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836712"/>
            <a:ext cx="9036496" cy="6021288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err="1">
                <a:latin typeface="Arial Unicode MS" pitchFamily="34" charset="-128"/>
              </a:rPr>
              <a:t>Arrisku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sendagaitzat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jotzen</a:t>
            </a:r>
            <a:r>
              <a:rPr lang="es-ES" sz="2000" dirty="0">
                <a:latin typeface="Arial Unicode MS" pitchFamily="34" charset="-128"/>
              </a:rPr>
              <a:t> da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gaizki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erabiltzeak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kalte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larriak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eragin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baitiezazkieke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pazienteei</a:t>
            </a:r>
            <a:r>
              <a:rPr lang="es-ES" sz="2000" dirty="0" smtClean="0">
                <a:latin typeface="Arial Unicode MS" pitchFamily="34" charset="-128"/>
              </a:rPr>
              <a:t>.</a:t>
            </a: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u="sng" dirty="0" smtClean="0">
                <a:latin typeface="Arial Unicode MS" pitchFamily="34" charset="-128"/>
              </a:rPr>
              <a:t>GOMEDIOAK</a:t>
            </a:r>
            <a:r>
              <a:rPr lang="es-ES" sz="2000" dirty="0" smtClean="0">
                <a:latin typeface="Arial Unicode MS" pitchFamily="34" charset="-128"/>
              </a:rPr>
              <a:t>: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err="1">
                <a:latin typeface="Arial Unicode MS" pitchFamily="34" charset="-128"/>
              </a:rPr>
              <a:t>Bialak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ospitalean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erabiltzea</a:t>
            </a:r>
            <a:r>
              <a:rPr lang="es-ES" sz="2000" dirty="0">
                <a:latin typeface="Arial Unicode MS" pitchFamily="34" charset="-128"/>
              </a:rPr>
              <a:t>: 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Ez </a:t>
            </a:r>
            <a:r>
              <a:rPr lang="es-ES" sz="2000" dirty="0" err="1" smtClean="0">
                <a:latin typeface="Arial Unicode MS" pitchFamily="34" charset="-128"/>
              </a:rPr>
              <a:t>erabili</a:t>
            </a:r>
            <a:r>
              <a:rPr lang="es-ES" sz="2000" dirty="0" smtClean="0">
                <a:latin typeface="Arial Unicode MS" pitchFamily="34" charset="-128"/>
              </a:rPr>
              <a:t> U </a:t>
            </a:r>
            <a:r>
              <a:rPr lang="es-ES" sz="2000" dirty="0" err="1" smtClean="0">
                <a:latin typeface="Arial Unicode MS" pitchFamily="34" charset="-128"/>
              </a:rPr>
              <a:t>edo</a:t>
            </a:r>
            <a:r>
              <a:rPr lang="es-ES" sz="2000" dirty="0" smtClean="0">
                <a:latin typeface="Arial Unicode MS" pitchFamily="34" charset="-128"/>
              </a:rPr>
              <a:t> UI </a:t>
            </a:r>
            <a:r>
              <a:rPr lang="es-ES" sz="2000" dirty="0" err="1" smtClean="0">
                <a:latin typeface="Arial Unicode MS" pitchFamily="34" charset="-128"/>
              </a:rPr>
              <a:t>siglak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hobeto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unitate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hitza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erabiltzen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bada</a:t>
            </a:r>
            <a:r>
              <a:rPr lang="es-ES" sz="2000" dirty="0" smtClean="0">
                <a:latin typeface="Arial Unicode MS" pitchFamily="34" charset="-128"/>
              </a:rPr>
              <a:t>.</a:t>
            </a:r>
            <a:endParaRPr lang="es-ES" sz="2000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Erabili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beti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intsulina-unitateekin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markatutako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xiringak</a:t>
            </a:r>
            <a:r>
              <a:rPr lang="es-ES" sz="2000" dirty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0,5 </a:t>
            </a:r>
            <a:r>
              <a:rPr lang="es-ES" sz="2000" dirty="0" err="1">
                <a:latin typeface="Arial Unicode MS" pitchFamily="34" charset="-128"/>
              </a:rPr>
              <a:t>intsulina-unitate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doitzeko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aukera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ematen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xiringak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erabiltzea</a:t>
            </a:r>
            <a:r>
              <a:rPr lang="es-ES" sz="2000" dirty="0">
                <a:latin typeface="Arial Unicode MS" pitchFamily="34" charset="-128"/>
              </a:rPr>
              <a:t>. 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Lumen </a:t>
            </a:r>
            <a:r>
              <a:rPr lang="es-ES" sz="2000" dirty="0" err="1">
                <a:latin typeface="Arial Unicode MS" pitchFamily="34" charset="-128"/>
              </a:rPr>
              <a:t>erabilera</a:t>
            </a:r>
            <a:r>
              <a:rPr lang="es-ES" sz="2000" dirty="0">
                <a:latin typeface="Arial Unicode MS" pitchFamily="34" charset="-128"/>
              </a:rPr>
              <a:t>: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Kontuz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lumeen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arteko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nahasketekin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Akatsak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preskripzio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elektronikoan</a:t>
            </a:r>
            <a:r>
              <a:rPr lang="es-ES" sz="2000" dirty="0">
                <a:latin typeface="Arial Unicode MS" pitchFamily="34" charset="-128"/>
              </a:rPr>
              <a:t> (</a:t>
            </a:r>
            <a:r>
              <a:rPr lang="es-ES" sz="2000" dirty="0" err="1">
                <a:latin typeface="Arial Unicode MS" pitchFamily="34" charset="-128"/>
              </a:rPr>
              <a:t>xiringa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kopurua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injekzio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egun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bakoitzeko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unitateen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dosifikazioa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estandarizatu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gabeko</a:t>
            </a:r>
            <a:r>
              <a:rPr lang="es-ES" sz="2000" dirty="0">
                <a:latin typeface="Arial Unicode MS" pitchFamily="34" charset="-128"/>
              </a:rPr>
              <a:t> pauta </a:t>
            </a:r>
            <a:r>
              <a:rPr lang="es-ES" sz="2000" dirty="0" err="1">
                <a:latin typeface="Arial Unicode MS" pitchFamily="34" charset="-128"/>
              </a:rPr>
              <a:t>mugikorrak</a:t>
            </a:r>
            <a:r>
              <a:rPr lang="es-ES" sz="2000" dirty="0">
                <a:latin typeface="Arial Unicode MS" pitchFamily="34" charset="-128"/>
              </a:rPr>
              <a:t>).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Akatsak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dosifikazioan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kontzentrazio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handiko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berrietan</a:t>
            </a:r>
            <a:r>
              <a:rPr lang="es-ES" sz="2000" dirty="0">
                <a:latin typeface="Arial Unicode MS" pitchFamily="34" charset="-128"/>
              </a:rPr>
              <a:t> (</a:t>
            </a:r>
            <a:r>
              <a:rPr lang="es-ES" sz="2000" dirty="0" err="1">
                <a:latin typeface="Arial Unicode MS" pitchFamily="34" charset="-128"/>
              </a:rPr>
              <a:t>Humalog</a:t>
            </a:r>
            <a:r>
              <a:rPr lang="es-ES" sz="2000" dirty="0">
                <a:latin typeface="Arial Unicode MS" pitchFamily="34" charset="-128"/>
              </a:rPr>
              <a:t>® </a:t>
            </a:r>
            <a:r>
              <a:rPr lang="es-ES" sz="2000" dirty="0" err="1">
                <a:latin typeface="Arial Unicode MS" pitchFamily="34" charset="-128"/>
              </a:rPr>
              <a:t>Kwik</a:t>
            </a:r>
            <a:r>
              <a:rPr lang="es-ES" sz="2000" dirty="0">
                <a:latin typeface="Arial Unicode MS" pitchFamily="34" charset="-128"/>
              </a:rPr>
              <a:t>-Pen 200 U/ml eta </a:t>
            </a:r>
            <a:r>
              <a:rPr lang="es-ES" sz="2000" dirty="0" err="1">
                <a:latin typeface="Arial Unicode MS" pitchFamily="34" charset="-128"/>
              </a:rPr>
              <a:t>Toujeo</a:t>
            </a:r>
            <a:r>
              <a:rPr lang="es-ES" sz="2000" dirty="0">
                <a:latin typeface="Arial Unicode MS" pitchFamily="34" charset="-128"/>
              </a:rPr>
              <a:t>® </a:t>
            </a:r>
            <a:r>
              <a:rPr lang="es-ES" sz="2000" dirty="0" err="1">
                <a:latin typeface="Arial Unicode MS" pitchFamily="34" charset="-128"/>
              </a:rPr>
              <a:t>SoloStar</a:t>
            </a:r>
            <a:r>
              <a:rPr lang="es-ES" sz="2000" dirty="0">
                <a:latin typeface="Arial Unicode MS" pitchFamily="34" charset="-128"/>
              </a:rPr>
              <a:t> 300 U/ml</a:t>
            </a:r>
            <a:r>
              <a:rPr lang="es-ES" sz="2000" dirty="0" smtClean="0">
                <a:latin typeface="Arial Unicode MS" pitchFamily="34" charset="-128"/>
              </a:rPr>
              <a:t>).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smtClean="0"/>
              <a:t> </a:t>
            </a:r>
            <a:r>
              <a:rPr lang="es-ES" sz="2000" dirty="0" err="1">
                <a:latin typeface="Arial Unicode MS" pitchFamily="34" charset="-128"/>
              </a:rPr>
              <a:t>Pazienteak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haien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senideak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hezteko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ahalduntzeko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prozesuak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lagungarriak</a:t>
            </a:r>
            <a:r>
              <a:rPr lang="es-ES" sz="2000" dirty="0">
                <a:latin typeface="Arial Unicode MS" pitchFamily="34" charset="-128"/>
              </a:rPr>
              <a:t> izan </a:t>
            </a:r>
            <a:r>
              <a:rPr lang="es-ES" sz="2000" dirty="0" err="1">
                <a:latin typeface="Arial Unicode MS" pitchFamily="34" charset="-128"/>
              </a:rPr>
              <a:t>daitezke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intsulina-tratamendua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jasotzen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segurtasuna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bermatzeko</a:t>
            </a:r>
            <a:r>
              <a:rPr lang="es-ES" sz="2000" dirty="0">
                <a:latin typeface="Arial Unicode MS" pitchFamily="34" charset="-128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8439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5535" y="1377851"/>
            <a:ext cx="8491537" cy="5363517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DM1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duten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paziente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guztiek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eta DM2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daukaten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askok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intsulina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erabili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behar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dute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Ahozko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hipogluzemia-eragileen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porrot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sekundarioa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izatekotan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intsulina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basaleko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pauta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hastea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ohikoena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ahozko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sendagaiak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hartzeari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utzi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gabe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Dosi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anitzeko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basal-bolo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pautek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aukera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ematen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dute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kontrol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zorrotzagoa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eramateko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es-E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moldakorragoak</a:t>
            </a:r>
            <a:r>
              <a:rPr lang="es-E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eta, hartara,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errazago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egokitzen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aldatuz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doazen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bizimoduetara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Hala ere,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beharrezkoa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injekzio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gehiago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jartzea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eta sistema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konplexuagoa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oro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har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Aurrez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nahastutako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intsulinen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pautak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ez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hain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erraz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doitzen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baina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injekzio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kopuru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txikiagoa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behar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dute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eta sistema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sinpleagoa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eskuarki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Hortaz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aukera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aproposa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zenbait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pazienterentzat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0" indent="0" algn="ctr">
              <a:buNone/>
              <a:defRPr/>
            </a:pPr>
            <a:endParaRPr lang="es-ES" dirty="0">
              <a:solidFill>
                <a:srgbClr val="4BACC6"/>
              </a:solidFill>
              <a:latin typeface="Arial Black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1327721" y="234851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err="1" smtClean="0">
                <a:solidFill>
                  <a:srgbClr val="4BACC6"/>
                </a:solidFill>
                <a:latin typeface="Arial Black" pitchFamily="34" charset="0"/>
              </a:rPr>
              <a:t>Ideia</a:t>
            </a:r>
            <a:r>
              <a:rPr lang="es-ES" sz="4400" dirty="0" smtClean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sz="4400" dirty="0" err="1" smtClean="0">
                <a:solidFill>
                  <a:srgbClr val="4BACC6"/>
                </a:solidFill>
                <a:latin typeface="Arial Black" pitchFamily="34" charset="0"/>
              </a:rPr>
              <a:t>nagusiak</a:t>
            </a:r>
            <a:endParaRPr lang="es-ES" sz="4400" dirty="0" smtClean="0">
              <a:solidFill>
                <a:srgbClr val="4BACC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altLang="es-ES" sz="3600" dirty="0" err="1"/>
              <a:t>Informazio</a:t>
            </a:r>
            <a:r>
              <a:rPr lang="es-ES" altLang="es-ES" sz="3600" dirty="0"/>
              <a:t> </a:t>
            </a:r>
            <a:r>
              <a:rPr lang="es-ES" altLang="es-ES" sz="3600" dirty="0" err="1"/>
              <a:t>gehiago</a:t>
            </a:r>
            <a:r>
              <a:rPr lang="es-ES" altLang="es-ES" sz="3600" dirty="0"/>
              <a:t> eta </a:t>
            </a:r>
            <a:r>
              <a:rPr lang="es-ES" altLang="es-ES" sz="3600" dirty="0" err="1"/>
              <a:t>bibliografia</a:t>
            </a:r>
            <a:r>
              <a:rPr lang="es-ES" altLang="es-ES" sz="3600" dirty="0"/>
              <a:t>…</a:t>
            </a:r>
            <a:endParaRPr lang="es-ES"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 bwMode="auto">
          <a:xfrm>
            <a:off x="684213" y="1628775"/>
            <a:ext cx="45354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z="2800" b="1" dirty="0" smtClean="0">
              <a:latin typeface="Arial Unicode MS" pitchFamily="34" charset="-128"/>
            </a:endParaRPr>
          </a:p>
          <a:p>
            <a:endParaRPr lang="es-ES_tradnl" sz="2800" b="1" dirty="0">
              <a:latin typeface="Arial Unicode MS" pitchFamily="34" charset="-128"/>
            </a:endParaRPr>
          </a:p>
          <a:p>
            <a:r>
              <a:rPr lang="es-ES_tradnl" sz="2800" b="1" dirty="0" smtClean="0">
                <a:latin typeface="Arial Unicode MS" pitchFamily="34" charset="-128"/>
                <a:hlinkClick r:id="rId7"/>
              </a:rPr>
              <a:t>INFAC  VOL 25  Nº 3</a:t>
            </a:r>
            <a:endParaRPr lang="es-ES_tradnl" sz="2800" b="1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_tradnl" sz="2800" b="1" dirty="0" smtClean="0"/>
          </a:p>
          <a:p>
            <a:endParaRPr lang="es-ES" sz="2800" b="1" dirty="0" smtClean="0"/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5869266" y="2413000"/>
            <a:ext cx="3168650" cy="3065462"/>
            <a:chOff x="3035" y="1570"/>
            <a:chExt cx="2204" cy="2158"/>
          </a:xfrm>
        </p:grpSpPr>
        <p:pic>
          <p:nvPicPr>
            <p:cNvPr id="21509" name="Picture 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b="1" i="1" dirty="0" err="1">
                  <a:latin typeface="Verdana" pitchFamily="34" charset="0"/>
                </a:rPr>
                <a:t>Eskerrik</a:t>
              </a:r>
              <a:r>
                <a:rPr lang="es-ES" b="1" i="1" dirty="0">
                  <a:latin typeface="Verdana" pitchFamily="34" charset="0"/>
                </a:rPr>
                <a:t> </a:t>
              </a:r>
              <a:r>
                <a:rPr lang="es-ES" b="1" i="1" dirty="0" err="1">
                  <a:latin typeface="Verdana" pitchFamily="34" charset="0"/>
                </a:rPr>
                <a:t>asko</a:t>
              </a:r>
              <a:r>
                <a:rPr lang="es-ES" b="1" i="1" dirty="0">
                  <a:latin typeface="Verdana" pitchFamily="34" charset="0"/>
                </a:rPr>
                <a:t>!!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Sarrera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96752"/>
            <a:ext cx="82089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ezinbestekoa</a:t>
            </a:r>
            <a:r>
              <a:rPr lang="es-ES" sz="2000" dirty="0">
                <a:latin typeface="Arial Unicode MS" pitchFamily="34" charset="-128"/>
              </a:rPr>
              <a:t> da I. </a:t>
            </a:r>
            <a:r>
              <a:rPr lang="es-ES" sz="2000" dirty="0" err="1">
                <a:latin typeface="Arial Unicode MS" pitchFamily="34" charset="-128"/>
              </a:rPr>
              <a:t>motako</a:t>
            </a:r>
            <a:r>
              <a:rPr lang="es-ES" sz="2000" dirty="0">
                <a:latin typeface="Arial Unicode MS" pitchFamily="34" charset="-128"/>
              </a:rPr>
              <a:t> diabetes mellitus (DM1) </a:t>
            </a:r>
            <a:r>
              <a:rPr lang="es-ES" sz="2000" dirty="0" err="1">
                <a:latin typeface="Arial Unicode MS" pitchFamily="34" charset="-128"/>
              </a:rPr>
              <a:t>daukaten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tratamenduan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bai</a:t>
            </a:r>
            <a:r>
              <a:rPr lang="es-ES" sz="2000" dirty="0">
                <a:latin typeface="Arial Unicode MS" pitchFamily="34" charset="-128"/>
              </a:rPr>
              <a:t> eta II. </a:t>
            </a:r>
            <a:r>
              <a:rPr lang="es-ES" sz="2000" dirty="0" err="1" smtClean="0">
                <a:latin typeface="Arial Unicode MS" pitchFamily="34" charset="-128"/>
              </a:rPr>
              <a:t>motako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diabetesa</a:t>
            </a:r>
            <a:r>
              <a:rPr lang="es-ES" sz="2000" dirty="0">
                <a:latin typeface="Arial Unicode MS" pitchFamily="34" charset="-128"/>
              </a:rPr>
              <a:t> (DM2) </a:t>
            </a:r>
            <a:r>
              <a:rPr lang="es-ES" sz="2000" dirty="0" err="1">
                <a:latin typeface="Arial Unicode MS" pitchFamily="34" charset="-128"/>
              </a:rPr>
              <a:t>daukaten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askoren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tratamenduan</a:t>
            </a:r>
            <a:r>
              <a:rPr lang="es-ES" sz="2000" dirty="0">
                <a:latin typeface="Arial Unicode MS" pitchFamily="34" charset="-128"/>
              </a:rPr>
              <a:t> ere, </a:t>
            </a:r>
            <a:r>
              <a:rPr lang="es-ES" sz="2000" dirty="0" err="1">
                <a:latin typeface="Arial Unicode MS" pitchFamily="34" charset="-128"/>
              </a:rPr>
              <a:t>baldin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ahozko</a:t>
            </a:r>
            <a:r>
              <a:rPr lang="es-ES" sz="2000" dirty="0">
                <a:latin typeface="Arial Unicode MS" pitchFamily="34" charset="-128"/>
              </a:rPr>
              <a:t> diabetes-</a:t>
            </a:r>
            <a:r>
              <a:rPr lang="es-ES" sz="2000" dirty="0" err="1">
                <a:latin typeface="Arial Unicode MS" pitchFamily="34" charset="-128"/>
              </a:rPr>
              <a:t>kontrakoak</a:t>
            </a:r>
            <a:r>
              <a:rPr lang="es-ES" sz="2000" dirty="0">
                <a:latin typeface="Arial Unicode MS" pitchFamily="34" charset="-128"/>
              </a:rPr>
              <a:t> (ADK) </a:t>
            </a:r>
            <a:r>
              <a:rPr lang="es-ES" sz="2000" dirty="0" err="1">
                <a:latin typeface="Arial Unicode MS" pitchFamily="34" charset="-128"/>
              </a:rPr>
              <a:t>nahikoak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ez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badira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gluzemia-kontrola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lortzeko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diagnosia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egiteko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unean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hipergluzemia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larria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bada</a:t>
            </a:r>
            <a:r>
              <a:rPr lang="es-ES" sz="2000" dirty="0" smtClean="0">
                <a:latin typeface="Arial Unicode MS" pitchFamily="34" charset="-128"/>
              </a:rPr>
              <a:t>.</a:t>
            </a:r>
            <a:endParaRPr lang="es-ES" sz="2000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Arial Unicode MS" pitchFamily="34" charset="-128"/>
              </a:rPr>
              <a:t>Intsulina-jariaketaren</a:t>
            </a:r>
            <a:r>
              <a:rPr lang="es-ES" sz="2000" dirty="0">
                <a:latin typeface="Arial Unicode MS" pitchFamily="34" charset="-128"/>
              </a:rPr>
              <a:t> eta </a:t>
            </a:r>
            <a:r>
              <a:rPr lang="es-ES" sz="2000" dirty="0" err="1">
                <a:latin typeface="Arial Unicode MS" pitchFamily="34" charset="-128"/>
              </a:rPr>
              <a:t>horrekiko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erresistentziaren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arteko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orekaren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araberakoa</a:t>
            </a:r>
            <a:r>
              <a:rPr lang="es-ES" sz="2000" dirty="0">
                <a:latin typeface="Arial Unicode MS" pitchFamily="34" charset="-128"/>
              </a:rPr>
              <a:t> da </a:t>
            </a:r>
            <a:r>
              <a:rPr lang="es-ES" sz="2000" dirty="0" err="1">
                <a:latin typeface="Arial Unicode MS" pitchFamily="34" charset="-128"/>
              </a:rPr>
              <a:t>intsulina-terapiaren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beharra</a:t>
            </a:r>
            <a:r>
              <a:rPr lang="es-ES" sz="2000" dirty="0">
                <a:latin typeface="Arial Unicode MS" pitchFamily="34" charset="-128"/>
              </a:rPr>
              <a:t>. Langerhans-en </a:t>
            </a:r>
            <a:r>
              <a:rPr lang="es-ES" sz="2000" dirty="0" err="1">
                <a:latin typeface="Arial Unicode MS" pitchFamily="34" charset="-128"/>
              </a:rPr>
              <a:t>irlen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edo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pankrearen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transplantea</a:t>
            </a:r>
            <a:r>
              <a:rPr lang="es-ES" sz="2000" dirty="0">
                <a:latin typeface="Arial Unicode MS" pitchFamily="34" charset="-128"/>
              </a:rPr>
              <a:t> jaso </a:t>
            </a:r>
            <a:r>
              <a:rPr lang="es-ES" sz="2000" dirty="0" err="1">
                <a:latin typeface="Arial Unicode MS" pitchFamily="34" charset="-128"/>
              </a:rPr>
              <a:t>ezean</a:t>
            </a:r>
            <a:r>
              <a:rPr lang="es-ES" sz="2000" dirty="0">
                <a:latin typeface="Arial Unicode MS" pitchFamily="34" charset="-128"/>
              </a:rPr>
              <a:t>, DM1 </a:t>
            </a:r>
            <a:r>
              <a:rPr lang="es-ES" sz="2000" dirty="0" err="1">
                <a:latin typeface="Arial Unicode MS" pitchFamily="34" charset="-128"/>
              </a:rPr>
              <a:t>duten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guztiek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beharko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intsulina-tratamendua</a:t>
            </a:r>
            <a:r>
              <a:rPr lang="es-ES" sz="2000" dirty="0" smtClean="0">
                <a:latin typeface="Arial Unicode MS" pitchFamily="34" charset="-128"/>
              </a:rPr>
              <a:t>. </a:t>
            </a:r>
            <a:r>
              <a:rPr lang="es-ES" sz="2000" dirty="0" err="1">
                <a:latin typeface="Arial Unicode MS" pitchFamily="34" charset="-128"/>
              </a:rPr>
              <a:t>Bestalde</a:t>
            </a:r>
            <a:r>
              <a:rPr lang="es-ES" sz="2000" dirty="0">
                <a:latin typeface="Arial Unicode MS" pitchFamily="34" charset="-128"/>
              </a:rPr>
              <a:t>, DM2 </a:t>
            </a:r>
            <a:r>
              <a:rPr lang="es-ES" sz="2000" dirty="0" err="1">
                <a:latin typeface="Arial Unicode MS" pitchFamily="34" charset="-128"/>
              </a:rPr>
              <a:t>daukaten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paziente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ugarik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beharko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dute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exogenoa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>
                <a:latin typeface="Arial Unicode MS" pitchFamily="34" charset="-128"/>
              </a:rPr>
              <a:t>intsulina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endogeno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>
                <a:latin typeface="Arial Unicode MS" pitchFamily="34" charset="-128"/>
              </a:rPr>
              <a:t>gutxiago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ekoizteagatik</a:t>
            </a:r>
            <a:r>
              <a:rPr lang="es-ES" sz="2000" dirty="0" smtClean="0">
                <a:latin typeface="Arial Unicode MS" pitchFamily="34" charset="-128"/>
              </a:rPr>
              <a:t>. 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41719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err="1"/>
              <a:t>S</a:t>
            </a:r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arrera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124744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Clr>
                <a:schemeClr val="tx2">
                  <a:lumMod val="50000"/>
                </a:schemeClr>
              </a:buClr>
              <a:buNone/>
            </a:pPr>
            <a:r>
              <a:rPr lang="es-ES" sz="2400" b="1" dirty="0" err="1"/>
              <a:t>Intsulinen</a:t>
            </a:r>
            <a:r>
              <a:rPr lang="es-ES" sz="2400" b="1" dirty="0"/>
              <a:t> </a:t>
            </a:r>
            <a:r>
              <a:rPr lang="es-ES" sz="2400" b="1" dirty="0" err="1"/>
              <a:t>preskripzioaren</a:t>
            </a:r>
            <a:r>
              <a:rPr lang="es-ES" sz="2400" b="1" dirty="0"/>
              <a:t> </a:t>
            </a:r>
            <a:r>
              <a:rPr lang="es-ES" sz="2400" b="1" dirty="0" err="1"/>
              <a:t>bilakaera</a:t>
            </a:r>
            <a:r>
              <a:rPr lang="es-ES" sz="2400" b="1" dirty="0"/>
              <a:t> </a:t>
            </a:r>
            <a:r>
              <a:rPr lang="es-ES" sz="2400" b="1" dirty="0" err="1"/>
              <a:t>EAEn</a:t>
            </a:r>
            <a:r>
              <a:rPr lang="es-ES" sz="2400" b="1" dirty="0"/>
              <a:t> (2010tik 2016ra </a:t>
            </a:r>
            <a:r>
              <a:rPr lang="es-ES" sz="2400" b="1" dirty="0" err="1"/>
              <a:t>bitartean</a:t>
            </a:r>
            <a:r>
              <a:rPr lang="es-ES" sz="2400" b="1" dirty="0"/>
              <a:t>)</a:t>
            </a:r>
            <a:endParaRPr lang="es-ES" sz="2400" b="1" u="sng" dirty="0" smtClean="0"/>
          </a:p>
          <a:p>
            <a:pPr marL="0" indent="0" algn="ctr">
              <a:buClr>
                <a:schemeClr val="tx2">
                  <a:lumMod val="50000"/>
                </a:schemeClr>
              </a:buClr>
              <a:buNone/>
            </a:pPr>
            <a:r>
              <a:rPr lang="es-ES" sz="2400" b="1" u="sng" dirty="0" smtClean="0"/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640663" y="1953706"/>
            <a:ext cx="127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solidFill>
                  <a:srgbClr val="0070C0"/>
                </a:solidFill>
              </a:rPr>
              <a:t>%18</a:t>
            </a:r>
            <a:r>
              <a:rPr lang="es-ES" sz="1800" dirty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gehitzea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endParaRPr lang="es-ES" sz="1800" dirty="0">
              <a:solidFill>
                <a:srgbClr val="0070C0"/>
              </a:solidFill>
            </a:endParaRPr>
          </a:p>
        </p:txBody>
      </p:sp>
      <p:sp>
        <p:nvSpPr>
          <p:cNvPr id="5" name="4 Hexágono"/>
          <p:cNvSpPr/>
          <p:nvPr/>
        </p:nvSpPr>
        <p:spPr>
          <a:xfrm>
            <a:off x="7596336" y="1844824"/>
            <a:ext cx="1368152" cy="86409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5997"/>
            <a:ext cx="6480720" cy="383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Sarrera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 (III)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124744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Clr>
                <a:schemeClr val="tx2">
                  <a:lumMod val="50000"/>
                </a:schemeClr>
              </a:buClr>
              <a:buNone/>
            </a:pPr>
            <a:r>
              <a:rPr lang="es-ES" sz="2400" b="1" dirty="0" err="1"/>
              <a:t>Preskripzioa</a:t>
            </a:r>
            <a:r>
              <a:rPr lang="es-ES" sz="2400" b="1" dirty="0"/>
              <a:t> </a:t>
            </a:r>
            <a:r>
              <a:rPr lang="es-ES" sz="2400" b="1" dirty="0" err="1"/>
              <a:t>intsulina</a:t>
            </a:r>
            <a:r>
              <a:rPr lang="es-ES" sz="2400" b="1" dirty="0"/>
              <a:t> </a:t>
            </a:r>
            <a:r>
              <a:rPr lang="es-ES" sz="2400" b="1" dirty="0" err="1"/>
              <a:t>moten</a:t>
            </a:r>
            <a:r>
              <a:rPr lang="es-ES" sz="2400" b="1" dirty="0"/>
              <a:t> </a:t>
            </a:r>
            <a:r>
              <a:rPr lang="es-ES" sz="2400" b="1" dirty="0" err="1"/>
              <a:t>arabera</a:t>
            </a:r>
            <a:r>
              <a:rPr lang="es-ES" sz="2400" b="1" dirty="0"/>
              <a:t> </a:t>
            </a:r>
            <a:r>
              <a:rPr lang="es-ES" sz="2400" b="1" dirty="0" err="1"/>
              <a:t>EAEn</a:t>
            </a:r>
            <a:r>
              <a:rPr lang="es-ES" sz="2400" b="1" dirty="0"/>
              <a:t> (2016. </a:t>
            </a:r>
            <a:r>
              <a:rPr lang="es-ES" sz="2400" b="1" dirty="0" err="1"/>
              <a:t>urtea</a:t>
            </a:r>
            <a:r>
              <a:rPr lang="es-ES" sz="2400" b="1" dirty="0"/>
              <a:t>)</a:t>
            </a:r>
            <a:r>
              <a:rPr lang="es-ES" sz="2400" b="1" u="sng" dirty="0" smtClean="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712915"/>
            <a:ext cx="4990518" cy="38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/>
          <a:lstStyle/>
          <a:p>
            <a:r>
              <a:rPr lang="es-ES" dirty="0" err="1" smtClean="0"/>
              <a:t>Intsulinen</a:t>
            </a:r>
            <a:r>
              <a:rPr lang="es-ES" dirty="0" smtClean="0"/>
              <a:t> </a:t>
            </a:r>
            <a:r>
              <a:rPr lang="es-ES" dirty="0" err="1" smtClean="0"/>
              <a:t>Sailkapena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1369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Jatorriaren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arabera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Giza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intsulinak</a:t>
            </a:r>
            <a:endParaRPr lang="es-ES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Giza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intsulinaren</a:t>
            </a: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analogoak</a:t>
            </a: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s-E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Farmakozinetikaren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arabera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Eragin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azkarrekoak</a:t>
            </a: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s-E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prandialak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Erdi-mailakoak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Eragin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luzekoak</a:t>
            </a: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s-E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basalak</a:t>
            </a: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endParaRPr lang="es-ES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Eragin</a:t>
            </a: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azkarreko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eta </a:t>
            </a: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erdi-mailakoen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nahasketak</a:t>
            </a:r>
            <a:r>
              <a:rPr lang="es-E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E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41719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/>
          <a:lstStyle/>
          <a:p>
            <a:r>
              <a:rPr lang="es-ES" dirty="0" err="1" smtClean="0"/>
              <a:t>Intsulinen</a:t>
            </a:r>
            <a:r>
              <a:rPr lang="es-ES" dirty="0" smtClean="0"/>
              <a:t> </a:t>
            </a:r>
            <a:r>
              <a:rPr lang="es-ES" dirty="0" err="1" smtClean="0"/>
              <a:t>Sailkapena</a:t>
            </a:r>
            <a:r>
              <a:rPr lang="es-ES" dirty="0" smtClean="0"/>
              <a:t>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124744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Clr>
                <a:schemeClr val="tx2">
                  <a:lumMod val="50000"/>
                </a:schemeClr>
              </a:buClr>
              <a:buNone/>
            </a:pPr>
            <a:r>
              <a:rPr lang="es-ES" sz="2400" b="1" u="sng" dirty="0" err="1"/>
              <a:t>Intsulinen</a:t>
            </a:r>
            <a:r>
              <a:rPr lang="es-ES" sz="2400" b="1" u="sng" dirty="0"/>
              <a:t> </a:t>
            </a:r>
            <a:r>
              <a:rPr lang="es-ES" sz="2400" b="1" u="sng" dirty="0" err="1"/>
              <a:t>profil</a:t>
            </a:r>
            <a:r>
              <a:rPr lang="es-ES" sz="2400" b="1" u="sng" dirty="0"/>
              <a:t> </a:t>
            </a:r>
            <a:r>
              <a:rPr lang="es-ES" sz="2400" b="1" u="sng" dirty="0" err="1"/>
              <a:t>farmakozinetikoak</a:t>
            </a:r>
            <a:r>
              <a:rPr lang="es-ES" sz="2400" b="1" u="sng" dirty="0"/>
              <a:t> </a:t>
            </a:r>
            <a:endParaRPr lang="es-ES" sz="2400" b="1" u="sng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7" y="1662718"/>
            <a:ext cx="5917427" cy="381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s-ES" sz="4000" b="1" dirty="0"/>
              <a:t>Intsulinen </a:t>
            </a:r>
            <a:r>
              <a:rPr lang="es-ES" sz="4000" b="1" dirty="0" err="1"/>
              <a:t>ezaugarriak</a:t>
            </a:r>
            <a:r>
              <a:rPr lang="es-ES" sz="4000" b="1" dirty="0"/>
              <a:t> </a:t>
            </a:r>
            <a:endParaRPr lang="es-ES" sz="4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5"/>
            <a:ext cx="7983905" cy="41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3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s-ES" sz="4000" b="1" dirty="0"/>
              <a:t>Intsulinen </a:t>
            </a:r>
            <a:r>
              <a:rPr lang="es-ES" sz="4000" b="1" dirty="0" err="1"/>
              <a:t>ezaugarriak</a:t>
            </a:r>
            <a:r>
              <a:rPr lang="es-ES" sz="4000" b="1" dirty="0"/>
              <a:t> </a:t>
            </a:r>
            <a:endParaRPr lang="es-ES" sz="40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124744"/>
            <a:ext cx="7077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0519"/>
            <a:ext cx="7039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83" y="2564904"/>
            <a:ext cx="7048309" cy="20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yARmSBo90MXppUFASZUU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1480</Words>
  <Application>Microsoft Office PowerPoint</Application>
  <PresentationFormat>Presentación en pantalla (4:3)</PresentationFormat>
  <Paragraphs>130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3_Diseño personalizado</vt:lpstr>
      <vt:lpstr>4_Diseño personalizado</vt:lpstr>
      <vt:lpstr> INTSULINEN EGUNERATZEA  25 Lib, 3 Zk. 2017</vt:lpstr>
      <vt:lpstr>Aurkibidea</vt:lpstr>
      <vt:lpstr>Sarrera (I)</vt:lpstr>
      <vt:lpstr>Sarrera (II)</vt:lpstr>
      <vt:lpstr>Sarrera (III)</vt:lpstr>
      <vt:lpstr>Intsulinen Sailkapena (I)</vt:lpstr>
      <vt:lpstr>Intsulinen Sailkapena (II)</vt:lpstr>
      <vt:lpstr>Intsulinen ezaugarriak </vt:lpstr>
      <vt:lpstr>Intsulinen ezaugarriak </vt:lpstr>
      <vt:lpstr>Intsulinen ezaugarriak </vt:lpstr>
      <vt:lpstr>Intsulina motak (I)</vt:lpstr>
      <vt:lpstr>Intsulina motak (II)</vt:lpstr>
      <vt:lpstr>Intsulina motak (III)</vt:lpstr>
      <vt:lpstr>Intsulina motak (IV)</vt:lpstr>
      <vt:lpstr>Intsulina motak (V)</vt:lpstr>
      <vt:lpstr>Intsulina motak (VI)</vt:lpstr>
      <vt:lpstr>Intsulina motak (VII)</vt:lpstr>
      <vt:lpstr>Intsulina hartzeko gailuak</vt:lpstr>
      <vt:lpstr>Etengabeko infusio bidezko terapia</vt:lpstr>
      <vt:lpstr>II. MOTAKO DIABETESA DUTEN PAZIENTEEK INTSULINA-TRATAMENDUA HASTEKO JARRAIBIDEAK </vt:lpstr>
      <vt:lpstr>Eta intsulina basalarekin desiragarri diren kontrol-helburuak erdiesten ez badira? </vt:lpstr>
      <vt:lpstr>EMATEKO ORDUAN IZATEN DIREN AKATSAK </vt:lpstr>
      <vt:lpstr>Presentación de PowerPoint</vt:lpstr>
      <vt:lpstr>Informazio gehiago eta bibliografia…</vt:lpstr>
    </vt:vector>
  </TitlesOfParts>
  <Company>N.G.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Varona Garcia, Carlos Felipe</cp:lastModifiedBy>
  <cp:revision>325</cp:revision>
  <dcterms:created xsi:type="dcterms:W3CDTF">2007-11-13T08:52:06Z</dcterms:created>
  <dcterms:modified xsi:type="dcterms:W3CDTF">2017-09-05T07:25:14Z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